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10" r:id="rId1"/>
  </p:sldMasterIdLst>
  <p:notesMasterIdLst>
    <p:notesMasterId r:id="rId35"/>
  </p:notesMasterIdLst>
  <p:handoutMasterIdLst>
    <p:handoutMasterId r:id="rId36"/>
  </p:handoutMasterIdLst>
  <p:sldIdLst>
    <p:sldId id="498" r:id="rId2"/>
    <p:sldId id="428" r:id="rId3"/>
    <p:sldId id="358" r:id="rId4"/>
    <p:sldId id="366" r:id="rId5"/>
    <p:sldId id="472" r:id="rId6"/>
    <p:sldId id="373" r:id="rId7"/>
    <p:sldId id="372" r:id="rId8"/>
    <p:sldId id="374" r:id="rId9"/>
    <p:sldId id="341" r:id="rId10"/>
    <p:sldId id="439" r:id="rId11"/>
    <p:sldId id="440" r:id="rId12"/>
    <p:sldId id="442" r:id="rId13"/>
    <p:sldId id="443" r:id="rId14"/>
    <p:sldId id="444" r:id="rId15"/>
    <p:sldId id="445" r:id="rId16"/>
    <p:sldId id="446" r:id="rId17"/>
    <p:sldId id="447" r:id="rId18"/>
    <p:sldId id="459" r:id="rId19"/>
    <p:sldId id="463" r:id="rId20"/>
    <p:sldId id="451" r:id="rId21"/>
    <p:sldId id="470" r:id="rId22"/>
    <p:sldId id="471" r:id="rId23"/>
    <p:sldId id="464" r:id="rId24"/>
    <p:sldId id="474" r:id="rId25"/>
    <p:sldId id="480" r:id="rId26"/>
    <p:sldId id="488" r:id="rId27"/>
    <p:sldId id="491" r:id="rId28"/>
    <p:sldId id="492" r:id="rId29"/>
    <p:sldId id="493" r:id="rId30"/>
    <p:sldId id="494" r:id="rId31"/>
    <p:sldId id="495" r:id="rId32"/>
    <p:sldId id="497" r:id="rId33"/>
    <p:sldId id="465" r:id="rId34"/>
  </p:sldIdLst>
  <p:sldSz cx="9144000" cy="6858000" type="screen4x3"/>
  <p:notesSz cx="6791325" cy="9872663"/>
  <p:defaultTextStyle>
    <a:defPPr>
      <a:defRPr lang="en-US"/>
    </a:defPPr>
    <a:lvl1pPr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1pPr>
    <a:lvl2pPr marL="457200"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2pPr>
    <a:lvl3pPr marL="914400"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3pPr>
    <a:lvl4pPr marL="1371600"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4pPr>
    <a:lvl5pPr marL="1828800"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5pPr>
    <a:lvl6pPr marL="2286000" algn="l" defTabSz="914400" rtl="0" eaLnBrk="1" latinLnBrk="0" hangingPunct="1">
      <a:defRPr kern="1200">
        <a:solidFill>
          <a:srgbClr val="000000"/>
        </a:solidFill>
        <a:latin typeface="Georgia" pitchFamily="18" charset="0"/>
        <a:ea typeface="ヒラギノ明朝 ProN W3"/>
        <a:cs typeface="ヒラギノ明朝 ProN W3"/>
        <a:sym typeface="Georgia" pitchFamily="18" charset="0"/>
      </a:defRPr>
    </a:lvl6pPr>
    <a:lvl7pPr marL="2743200" algn="l" defTabSz="914400" rtl="0" eaLnBrk="1" latinLnBrk="0" hangingPunct="1">
      <a:defRPr kern="1200">
        <a:solidFill>
          <a:srgbClr val="000000"/>
        </a:solidFill>
        <a:latin typeface="Georgia" pitchFamily="18" charset="0"/>
        <a:ea typeface="ヒラギノ明朝 ProN W3"/>
        <a:cs typeface="ヒラギノ明朝 ProN W3"/>
        <a:sym typeface="Georgia" pitchFamily="18" charset="0"/>
      </a:defRPr>
    </a:lvl7pPr>
    <a:lvl8pPr marL="3200400" algn="l" defTabSz="914400" rtl="0" eaLnBrk="1" latinLnBrk="0" hangingPunct="1">
      <a:defRPr kern="1200">
        <a:solidFill>
          <a:srgbClr val="000000"/>
        </a:solidFill>
        <a:latin typeface="Georgia" pitchFamily="18" charset="0"/>
        <a:ea typeface="ヒラギノ明朝 ProN W3"/>
        <a:cs typeface="ヒラギノ明朝 ProN W3"/>
        <a:sym typeface="Georgia" pitchFamily="18" charset="0"/>
      </a:defRPr>
    </a:lvl8pPr>
    <a:lvl9pPr marL="3657600" algn="l" defTabSz="914400" rtl="0" eaLnBrk="1" latinLnBrk="0" hangingPunct="1">
      <a:defRPr kern="1200">
        <a:solidFill>
          <a:srgbClr val="000000"/>
        </a:solidFill>
        <a:latin typeface="Georgia" pitchFamily="18" charset="0"/>
        <a:ea typeface="ヒラギノ明朝 ProN W3"/>
        <a:cs typeface="ヒラギノ明朝 ProN W3"/>
        <a:sym typeface="Georgia"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ADD"/>
    <a:srgbClr val="A7DD47"/>
    <a:srgbClr val="F6800A"/>
    <a:srgbClr val="FFE3AB"/>
    <a:srgbClr val="FFCC66"/>
    <a:srgbClr val="FFCD69"/>
    <a:srgbClr val="FFBB33"/>
    <a:srgbClr val="89E0FF"/>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97122" autoAdjust="0"/>
  </p:normalViewPr>
  <p:slideViewPr>
    <p:cSldViewPr>
      <p:cViewPr varScale="1">
        <p:scale>
          <a:sx n="51" d="100"/>
          <a:sy n="51" d="100"/>
        </p:scale>
        <p:origin x="90" y="450"/>
      </p:cViewPr>
      <p:guideLst>
        <p:guide orient="horz" pos="2160"/>
        <p:guide pos="2880"/>
      </p:guideLst>
    </p:cSldViewPr>
  </p:slideViewPr>
  <p:outlineViewPr>
    <p:cViewPr>
      <p:scale>
        <a:sx n="33" d="100"/>
        <a:sy n="33" d="100"/>
      </p:scale>
      <p:origin x="0" y="4674"/>
    </p:cViewPr>
  </p:outlineViewPr>
  <p:notesTextViewPr>
    <p:cViewPr>
      <p:scale>
        <a:sx n="100" d="100"/>
        <a:sy n="100" d="100"/>
      </p:scale>
      <p:origin x="0" y="0"/>
    </p:cViewPr>
  </p:notesTextViewPr>
  <p:sorterViewPr>
    <p:cViewPr>
      <p:scale>
        <a:sx n="100" d="100"/>
        <a:sy n="100" d="100"/>
      </p:scale>
      <p:origin x="0" y="12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Kitap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manualLayout>
          <c:layoutTarget val="inner"/>
          <c:xMode val="edge"/>
          <c:yMode val="edge"/>
          <c:x val="8.9909061731637333E-2"/>
          <c:y val="0.21028646389717462"/>
          <c:w val="0.40054696503980036"/>
          <c:h val="0.76257979882577165"/>
        </c:manualLayout>
      </c:layout>
      <c:pieChart>
        <c:varyColors val="1"/>
        <c:ser>
          <c:idx val="1"/>
          <c:order val="1"/>
          <c:cat>
            <c:strRef>
              <c:f>Sayfa1!$C$4:$C$6</c:f>
              <c:strCache>
                <c:ptCount val="3"/>
                <c:pt idx="0">
                  <c:v>Normal</c:v>
                </c:pt>
                <c:pt idx="1">
                  <c:v>Normal Zekanın Altı</c:v>
                </c:pt>
                <c:pt idx="2">
                  <c:v>Üstün Yetenekli</c:v>
                </c:pt>
              </c:strCache>
            </c:strRef>
          </c:cat>
          <c:val>
            <c:numRef>
              <c:f>Sayfa1!$D$4:$D$6</c:f>
              <c:numCache>
                <c:formatCode>General</c:formatCode>
                <c:ptCount val="3"/>
                <c:pt idx="0">
                  <c:v>95</c:v>
                </c:pt>
                <c:pt idx="1">
                  <c:v>3</c:v>
                </c:pt>
                <c:pt idx="2">
                  <c:v>2</c:v>
                </c:pt>
              </c:numCache>
            </c:numRef>
          </c:val>
        </c:ser>
        <c:ser>
          <c:idx val="0"/>
          <c:order val="0"/>
          <c:cat>
            <c:strRef>
              <c:f>Sayfa1!$C$4:$C$6</c:f>
              <c:strCache>
                <c:ptCount val="3"/>
                <c:pt idx="0">
                  <c:v>Normal</c:v>
                </c:pt>
                <c:pt idx="1">
                  <c:v>Normal Zekanın Altı</c:v>
                </c:pt>
                <c:pt idx="2">
                  <c:v>Üstün Yetenekli</c:v>
                </c:pt>
              </c:strCache>
            </c:strRef>
          </c:cat>
          <c:val>
            <c:numRef>
              <c:f>Sayfa1!$D$4:$D$6</c:f>
              <c:numCache>
                <c:formatCode>General</c:formatCode>
                <c:ptCount val="3"/>
                <c:pt idx="0">
                  <c:v>95</c:v>
                </c:pt>
                <c:pt idx="1">
                  <c:v>3</c:v>
                </c:pt>
                <c:pt idx="2">
                  <c:v>2</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tr-T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0.11111</cdr:x>
      <cdr:y>0.07692</cdr:y>
    </cdr:from>
    <cdr:to>
      <cdr:x>0.90909</cdr:x>
      <cdr:y>0.17308</cdr:y>
    </cdr:to>
    <cdr:sp macro="" textlink="">
      <cdr:nvSpPr>
        <cdr:cNvPr id="2" name="Metin kutusu 1"/>
        <cdr:cNvSpPr txBox="1"/>
      </cdr:nvSpPr>
      <cdr:spPr>
        <a:xfrm xmlns:a="http://schemas.openxmlformats.org/drawingml/2006/main">
          <a:off x="792088" y="288032"/>
          <a:ext cx="5688632" cy="36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tr-TR" sz="1600" b="1" dirty="0" smtClean="0">
              <a:solidFill>
                <a:schemeClr val="bg1"/>
              </a:solidFill>
            </a:rPr>
            <a:t>TOPLUMU OLUŞTURAN BİREYLER</a:t>
          </a:r>
          <a:endParaRPr lang="tr-TR" sz="1600" b="1" dirty="0">
            <a:solidFill>
              <a:schemeClr val="bg1"/>
            </a:solidFill>
          </a:endParaRPr>
        </a:p>
      </cdr:txBody>
    </cdr:sp>
  </cdr:relSizeAnchor>
  <cdr:relSizeAnchor xmlns:cdr="http://schemas.openxmlformats.org/drawingml/2006/chartDrawing">
    <cdr:from>
      <cdr:x>0.64646</cdr:x>
      <cdr:y>0.3</cdr:y>
    </cdr:from>
    <cdr:to>
      <cdr:x>0.81818</cdr:x>
      <cdr:y>0.36667</cdr:y>
    </cdr:to>
    <cdr:sp macro="" textlink="">
      <cdr:nvSpPr>
        <cdr:cNvPr id="3" name="Metin kutusu 2"/>
        <cdr:cNvSpPr txBox="1"/>
      </cdr:nvSpPr>
      <cdr:spPr>
        <a:xfrm xmlns:a="http://schemas.openxmlformats.org/drawingml/2006/main">
          <a:off x="4608512" y="1296144"/>
          <a:ext cx="1224136"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tr-TR" dirty="0" smtClean="0"/>
            <a:t>Özel Yetenek</a:t>
          </a:r>
          <a:endParaRPr lang="tr-TR" sz="1100" dirty="0"/>
        </a:p>
      </cdr:txBody>
    </cdr:sp>
  </cdr:relSizeAnchor>
  <cdr:relSizeAnchor xmlns:cdr="http://schemas.openxmlformats.org/drawingml/2006/chartDrawing">
    <cdr:from>
      <cdr:x>0.64646</cdr:x>
      <cdr:y>0.4</cdr:y>
    </cdr:from>
    <cdr:to>
      <cdr:x>0.81818</cdr:x>
      <cdr:y>0.46667</cdr:y>
    </cdr:to>
    <cdr:sp macro="" textlink="">
      <cdr:nvSpPr>
        <cdr:cNvPr id="4" name="Metin kutusu 1"/>
        <cdr:cNvSpPr txBox="1"/>
      </cdr:nvSpPr>
      <cdr:spPr>
        <a:xfrm xmlns:a="http://schemas.openxmlformats.org/drawingml/2006/main">
          <a:off x="4608512" y="1728192"/>
          <a:ext cx="1224136"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dirty="0" smtClean="0"/>
            <a:t>Normal Altı</a:t>
          </a:r>
          <a:r>
            <a:rPr lang="tr-TR" sz="1100" dirty="0" smtClean="0"/>
            <a:t> </a:t>
          </a:r>
          <a:endParaRPr lang="tr-TR" sz="1100" dirty="0"/>
        </a:p>
      </cdr:txBody>
    </cdr:sp>
  </cdr:relSizeAnchor>
  <cdr:relSizeAnchor xmlns:cdr="http://schemas.openxmlformats.org/drawingml/2006/chartDrawing">
    <cdr:from>
      <cdr:x>0.64646</cdr:x>
      <cdr:y>0.5</cdr:y>
    </cdr:from>
    <cdr:to>
      <cdr:x>0.81818</cdr:x>
      <cdr:y>0.56667</cdr:y>
    </cdr:to>
    <cdr:sp macro="" textlink="">
      <cdr:nvSpPr>
        <cdr:cNvPr id="5" name="Metin kutusu 1"/>
        <cdr:cNvSpPr txBox="1"/>
      </cdr:nvSpPr>
      <cdr:spPr>
        <a:xfrm xmlns:a="http://schemas.openxmlformats.org/drawingml/2006/main">
          <a:off x="4608512" y="2160240"/>
          <a:ext cx="1224136"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dirty="0" smtClean="0"/>
            <a:t>Normal</a:t>
          </a:r>
          <a:endParaRPr lang="tr-TR" sz="1100" dirty="0"/>
        </a:p>
      </cdr:txBody>
    </cdr:sp>
  </cdr:relSizeAnchor>
  <cdr:relSizeAnchor xmlns:cdr="http://schemas.openxmlformats.org/drawingml/2006/chartDrawing">
    <cdr:from>
      <cdr:x>0.59596</cdr:x>
      <cdr:y>0.3</cdr:y>
    </cdr:from>
    <cdr:to>
      <cdr:x>0.63934</cdr:x>
      <cdr:y>0.35491</cdr:y>
    </cdr:to>
    <cdr:sp macro="" textlink="">
      <cdr:nvSpPr>
        <cdr:cNvPr id="6" name="Metin kutusu 1"/>
        <cdr:cNvSpPr txBox="1"/>
      </cdr:nvSpPr>
      <cdr:spPr>
        <a:xfrm xmlns:a="http://schemas.openxmlformats.org/drawingml/2006/main">
          <a:off x="4248472" y="1296144"/>
          <a:ext cx="309240" cy="237232"/>
        </a:xfrm>
        <a:prstGeom xmlns:a="http://schemas.openxmlformats.org/drawingml/2006/main" prst="rect">
          <a:avLst/>
        </a:prstGeom>
      </cdr:spPr>
      <cdr:style>
        <a:lnRef xmlns:a="http://schemas.openxmlformats.org/drawingml/2006/main" idx="1">
          <a:schemeClr val="accent3"/>
        </a:lnRef>
        <a:fillRef xmlns:a="http://schemas.openxmlformats.org/drawingml/2006/main" idx="3">
          <a:schemeClr val="accent3"/>
        </a:fillRef>
        <a:effectRef xmlns:a="http://schemas.openxmlformats.org/drawingml/2006/main" idx="2">
          <a:schemeClr val="accent3"/>
        </a:effectRef>
        <a:fontRef xmlns:a="http://schemas.openxmlformats.org/drawingml/2006/main" idx="minor">
          <a:schemeClr val="lt1"/>
        </a:fontRef>
      </cdr:style>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tr-TR" sz="1100" dirty="0"/>
        </a:p>
      </cdr:txBody>
    </cdr:sp>
  </cdr:relSizeAnchor>
  <cdr:relSizeAnchor xmlns:cdr="http://schemas.openxmlformats.org/drawingml/2006/chartDrawing">
    <cdr:from>
      <cdr:x>0.59596</cdr:x>
      <cdr:y>0.4</cdr:y>
    </cdr:from>
    <cdr:to>
      <cdr:x>0.63934</cdr:x>
      <cdr:y>0.45491</cdr:y>
    </cdr:to>
    <cdr:sp macro="" textlink="">
      <cdr:nvSpPr>
        <cdr:cNvPr id="7" name="Metin kutusu 1"/>
        <cdr:cNvSpPr txBox="1"/>
      </cdr:nvSpPr>
      <cdr:spPr>
        <a:xfrm xmlns:a="http://schemas.openxmlformats.org/drawingml/2006/main">
          <a:off x="4248472" y="1728192"/>
          <a:ext cx="309240" cy="237232"/>
        </a:xfrm>
        <a:prstGeom xmlns:a="http://schemas.openxmlformats.org/drawingml/2006/main" prst="rect">
          <a:avLst/>
        </a:prstGeom>
      </cdr:spPr>
      <cdr:style>
        <a:lnRef xmlns:a="http://schemas.openxmlformats.org/drawingml/2006/main" idx="1">
          <a:schemeClr val="accent4"/>
        </a:lnRef>
        <a:fillRef xmlns:a="http://schemas.openxmlformats.org/drawingml/2006/main" idx="3">
          <a:schemeClr val="accent4"/>
        </a:fillRef>
        <a:effectRef xmlns:a="http://schemas.openxmlformats.org/drawingml/2006/main" idx="2">
          <a:schemeClr val="accent4"/>
        </a:effectRef>
        <a:fontRef xmlns:a="http://schemas.openxmlformats.org/drawingml/2006/main" idx="minor">
          <a:schemeClr val="lt1"/>
        </a:fontRef>
      </cdr:style>
      <cdr:txBody>
        <a:bodyPr xmlns:a="http://schemas.openxmlformats.org/drawingml/2006/main" wrap="none" rtlCol="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tr-TR" sz="1100" dirty="0"/>
        </a:p>
      </cdr:txBody>
    </cdr:sp>
  </cdr:relSizeAnchor>
  <cdr:relSizeAnchor xmlns:cdr="http://schemas.openxmlformats.org/drawingml/2006/chartDrawing">
    <cdr:from>
      <cdr:x>0.59596</cdr:x>
      <cdr:y>0.5</cdr:y>
    </cdr:from>
    <cdr:to>
      <cdr:x>0.63934</cdr:x>
      <cdr:y>0.55491</cdr:y>
    </cdr:to>
    <cdr:sp macro="" textlink="">
      <cdr:nvSpPr>
        <cdr:cNvPr id="8" name="Metin kutusu 1"/>
        <cdr:cNvSpPr txBox="1"/>
      </cdr:nvSpPr>
      <cdr:spPr>
        <a:xfrm xmlns:a="http://schemas.openxmlformats.org/drawingml/2006/main">
          <a:off x="4248472" y="2160240"/>
          <a:ext cx="309240" cy="237232"/>
        </a:xfrm>
        <a:prstGeom xmlns:a="http://schemas.openxmlformats.org/drawingml/2006/main" prst="rect">
          <a:avLst/>
        </a:prstGeom>
        <a:solidFill xmlns:a="http://schemas.openxmlformats.org/drawingml/2006/main">
          <a:schemeClr val="bg2">
            <a:lumMod val="50000"/>
          </a:schemeClr>
        </a:solidFill>
      </cdr:spPr>
      <cdr:style>
        <a:lnRef xmlns:a="http://schemas.openxmlformats.org/drawingml/2006/main" idx="1">
          <a:schemeClr val="accent4"/>
        </a:lnRef>
        <a:fillRef xmlns:a="http://schemas.openxmlformats.org/drawingml/2006/main" idx="3">
          <a:schemeClr val="accent4"/>
        </a:fillRef>
        <a:effectRef xmlns:a="http://schemas.openxmlformats.org/drawingml/2006/main" idx="2">
          <a:schemeClr val="accent4"/>
        </a:effectRef>
        <a:fontRef xmlns:a="http://schemas.openxmlformats.org/drawingml/2006/main" idx="minor">
          <a:schemeClr val="lt1"/>
        </a:fontRef>
      </cdr:style>
      <cdr:txBody>
        <a:bodyPr xmlns:a="http://schemas.openxmlformats.org/drawingml/2006/main" wrap="none" rtlCol="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tr-TR"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ea typeface="ヒラギノ明朝 ProN W3" charset="0"/>
                <a:cs typeface="ヒラギノ明朝 ProN W3" charset="0"/>
              </a:defRPr>
            </a:lvl1pPr>
          </a:lstStyle>
          <a:p>
            <a:pPr>
              <a:defRPr/>
            </a:pPr>
            <a:endParaRPr lang="tr-TR"/>
          </a:p>
        </p:txBody>
      </p:sp>
      <p:sp>
        <p:nvSpPr>
          <p:cNvPr id="3" name="2 Veri Yer Tutucusu"/>
          <p:cNvSpPr>
            <a:spLocks noGrp="1"/>
          </p:cNvSpPr>
          <p:nvPr>
            <p:ph type="dt" sz="quarter" idx="1"/>
          </p:nvPr>
        </p:nvSpPr>
        <p:spPr>
          <a:xfrm>
            <a:off x="3846846" y="0"/>
            <a:ext cx="2942908" cy="493633"/>
          </a:xfrm>
          <a:prstGeom prst="rect">
            <a:avLst/>
          </a:prstGeom>
        </p:spPr>
        <p:txBody>
          <a:bodyPr vert="horz" lIns="91440" tIns="45720" rIns="91440" bIns="45720" rtlCol="0"/>
          <a:lstStyle>
            <a:lvl1pPr algn="r">
              <a:defRPr sz="1200">
                <a:ea typeface="ヒラギノ明朝 ProN W3" charset="0"/>
                <a:cs typeface="ヒラギノ明朝 ProN W3" charset="0"/>
              </a:defRPr>
            </a:lvl1pPr>
          </a:lstStyle>
          <a:p>
            <a:pPr>
              <a:defRPr/>
            </a:pPr>
            <a:fld id="{071A41ED-AE29-49DF-85A1-FDFF95CB52A3}" type="datetimeFigureOut">
              <a:rPr lang="tr-TR"/>
              <a:pPr>
                <a:defRPr/>
              </a:pPr>
              <a:t>11.11.2015</a:t>
            </a:fld>
            <a:endParaRPr lang="tr-TR"/>
          </a:p>
        </p:txBody>
      </p:sp>
      <p:sp>
        <p:nvSpPr>
          <p:cNvPr id="4" name="3 Altbilgi Yer Tutucusu"/>
          <p:cNvSpPr>
            <a:spLocks noGrp="1"/>
          </p:cNvSpPr>
          <p:nvPr>
            <p:ph type="ftr" sz="quarter" idx="2"/>
          </p:nvPr>
        </p:nvSpPr>
        <p:spPr>
          <a:xfrm>
            <a:off x="0" y="9377316"/>
            <a:ext cx="2942908" cy="493633"/>
          </a:xfrm>
          <a:prstGeom prst="rect">
            <a:avLst/>
          </a:prstGeom>
        </p:spPr>
        <p:txBody>
          <a:bodyPr vert="horz" lIns="91440" tIns="45720" rIns="91440" bIns="45720" rtlCol="0" anchor="b"/>
          <a:lstStyle>
            <a:lvl1pPr algn="l">
              <a:defRPr sz="1200">
                <a:ea typeface="ヒラギノ明朝 ProN W3" charset="0"/>
                <a:cs typeface="ヒラギノ明朝 ProN W3" charset="0"/>
              </a:defRPr>
            </a:lvl1pPr>
          </a:lstStyle>
          <a:p>
            <a:pPr>
              <a:defRPr/>
            </a:pPr>
            <a:endParaRPr lang="tr-TR"/>
          </a:p>
        </p:txBody>
      </p:sp>
      <p:sp>
        <p:nvSpPr>
          <p:cNvPr id="5" name="4 Slayt Numarası Yer Tutucusu"/>
          <p:cNvSpPr>
            <a:spLocks noGrp="1"/>
          </p:cNvSpPr>
          <p:nvPr>
            <p:ph type="sldNum" sz="quarter" idx="3"/>
          </p:nvPr>
        </p:nvSpPr>
        <p:spPr>
          <a:xfrm>
            <a:off x="3846846" y="9377316"/>
            <a:ext cx="2942908" cy="493633"/>
          </a:xfrm>
          <a:prstGeom prst="rect">
            <a:avLst/>
          </a:prstGeom>
        </p:spPr>
        <p:txBody>
          <a:bodyPr vert="horz" lIns="91440" tIns="45720" rIns="91440" bIns="45720" rtlCol="0" anchor="b"/>
          <a:lstStyle>
            <a:lvl1pPr algn="r">
              <a:defRPr sz="1200">
                <a:ea typeface="ヒラギノ明朝 ProN W3" charset="0"/>
                <a:cs typeface="ヒラギノ明朝 ProN W3" charset="0"/>
              </a:defRPr>
            </a:lvl1pPr>
          </a:lstStyle>
          <a:p>
            <a:pPr>
              <a:defRPr/>
            </a:pPr>
            <a:fld id="{545C5480-65D6-4AB9-8C64-E31B490AF3AF}" type="slidenum">
              <a:rPr lang="tr-TR"/>
              <a:pPr>
                <a:defRPr/>
              </a:pPr>
              <a:t>‹#›</a:t>
            </a:fld>
            <a:endParaRPr lang="tr-TR"/>
          </a:p>
        </p:txBody>
      </p:sp>
    </p:spTree>
    <p:extLst>
      <p:ext uri="{BB962C8B-B14F-4D97-AF65-F5344CB8AC3E}">
        <p14:creationId xmlns:p14="http://schemas.microsoft.com/office/powerpoint/2010/main" val="1812725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ea typeface="ヒラギノ明朝 ProN W3" charset="0"/>
                <a:cs typeface="ヒラギノ明朝 ProN W3" charset="0"/>
              </a:defRPr>
            </a:lvl1pPr>
          </a:lstStyle>
          <a:p>
            <a:pPr>
              <a:defRPr/>
            </a:pPr>
            <a:endParaRPr lang="tr-TR"/>
          </a:p>
        </p:txBody>
      </p:sp>
      <p:sp>
        <p:nvSpPr>
          <p:cNvPr id="3" name="2 Veri Yer Tutucusu"/>
          <p:cNvSpPr>
            <a:spLocks noGrp="1"/>
          </p:cNvSpPr>
          <p:nvPr>
            <p:ph type="dt" idx="1"/>
          </p:nvPr>
        </p:nvSpPr>
        <p:spPr>
          <a:xfrm>
            <a:off x="3846846" y="0"/>
            <a:ext cx="2942908" cy="493633"/>
          </a:xfrm>
          <a:prstGeom prst="rect">
            <a:avLst/>
          </a:prstGeom>
        </p:spPr>
        <p:txBody>
          <a:bodyPr vert="horz" lIns="91440" tIns="45720" rIns="91440" bIns="45720" rtlCol="0"/>
          <a:lstStyle>
            <a:lvl1pPr algn="r">
              <a:defRPr sz="1200">
                <a:ea typeface="ヒラギノ明朝 ProN W3" charset="0"/>
                <a:cs typeface="ヒラギノ明朝 ProN W3" charset="0"/>
              </a:defRPr>
            </a:lvl1pPr>
          </a:lstStyle>
          <a:p>
            <a:pPr>
              <a:defRPr/>
            </a:pPr>
            <a:fld id="{4CC6A5F8-2AB3-4BD5-90A8-1B5FDFC3DEE9}" type="datetimeFigureOut">
              <a:rPr lang="tr-TR"/>
              <a:pPr>
                <a:defRPr/>
              </a:pPr>
              <a:t>11.11.2015</a:t>
            </a:fld>
            <a:endParaRPr lang="tr-TR"/>
          </a:p>
        </p:txBody>
      </p:sp>
      <p:sp>
        <p:nvSpPr>
          <p:cNvPr id="4" name="3 Slayt Görüntüsü Yer Tutucusu"/>
          <p:cNvSpPr>
            <a:spLocks noGrp="1" noRot="1" noChangeAspect="1"/>
          </p:cNvSpPr>
          <p:nvPr>
            <p:ph type="sldImg" idx="2"/>
          </p:nvPr>
        </p:nvSpPr>
        <p:spPr>
          <a:xfrm>
            <a:off x="927100" y="739775"/>
            <a:ext cx="4937125" cy="3703638"/>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79133" y="4689515"/>
            <a:ext cx="5433060" cy="4442698"/>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9377316"/>
            <a:ext cx="2942908" cy="493633"/>
          </a:xfrm>
          <a:prstGeom prst="rect">
            <a:avLst/>
          </a:prstGeom>
        </p:spPr>
        <p:txBody>
          <a:bodyPr vert="horz" lIns="91440" tIns="45720" rIns="91440" bIns="45720" rtlCol="0" anchor="b"/>
          <a:lstStyle>
            <a:lvl1pPr algn="l">
              <a:defRPr sz="1200">
                <a:ea typeface="ヒラギノ明朝 ProN W3" charset="0"/>
                <a:cs typeface="ヒラギノ明朝 ProN W3" charset="0"/>
              </a:defRPr>
            </a:lvl1pPr>
          </a:lstStyle>
          <a:p>
            <a:pPr>
              <a:defRPr/>
            </a:pPr>
            <a:endParaRPr lang="tr-TR"/>
          </a:p>
        </p:txBody>
      </p:sp>
      <p:sp>
        <p:nvSpPr>
          <p:cNvPr id="7" name="6 Slayt Numarası Yer Tutucusu"/>
          <p:cNvSpPr>
            <a:spLocks noGrp="1"/>
          </p:cNvSpPr>
          <p:nvPr>
            <p:ph type="sldNum" sz="quarter" idx="5"/>
          </p:nvPr>
        </p:nvSpPr>
        <p:spPr>
          <a:xfrm>
            <a:off x="3846846" y="9377316"/>
            <a:ext cx="2942908" cy="493633"/>
          </a:xfrm>
          <a:prstGeom prst="rect">
            <a:avLst/>
          </a:prstGeom>
        </p:spPr>
        <p:txBody>
          <a:bodyPr vert="horz" lIns="91440" tIns="45720" rIns="91440" bIns="45720" rtlCol="0" anchor="b"/>
          <a:lstStyle>
            <a:lvl1pPr algn="r">
              <a:defRPr sz="1200">
                <a:ea typeface="ヒラギノ明朝 ProN W3" charset="0"/>
                <a:cs typeface="ヒラギノ明朝 ProN W3" charset="0"/>
              </a:defRPr>
            </a:lvl1pPr>
          </a:lstStyle>
          <a:p>
            <a:pPr>
              <a:defRPr/>
            </a:pPr>
            <a:fld id="{E0F18BE3-21C2-4C25-9916-D0E5847169DA}" type="slidenum">
              <a:rPr lang="tr-TR"/>
              <a:pPr>
                <a:defRPr/>
              </a:pPr>
              <a:t>‹#›</a:t>
            </a:fld>
            <a:endParaRPr lang="tr-TR"/>
          </a:p>
        </p:txBody>
      </p:sp>
    </p:spTree>
    <p:extLst>
      <p:ext uri="{BB962C8B-B14F-4D97-AF65-F5344CB8AC3E}">
        <p14:creationId xmlns:p14="http://schemas.microsoft.com/office/powerpoint/2010/main" val="42354016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4C70FDC8-ED60-4897-AF21-4CEB364E27C8}" type="datetime1">
              <a:rPr lang="tr-TR" smtClean="0"/>
              <a:pPr/>
              <a:t>11.11.2015</a:t>
            </a:fld>
            <a:endParaRPr lang="tr-TR"/>
          </a:p>
        </p:txBody>
      </p:sp>
      <p:sp>
        <p:nvSpPr>
          <p:cNvPr id="19" name="Footer Placeholder 18"/>
          <p:cNvSpPr>
            <a:spLocks noGrp="1"/>
          </p:cNvSpPr>
          <p:nvPr>
            <p:ph type="ftr" sz="quarter" idx="11"/>
          </p:nvPr>
        </p:nvSpPr>
        <p:spPr/>
        <p:txBody>
          <a:bodyPr/>
          <a:lstStyle/>
          <a:p>
            <a:r>
              <a:rPr lang="tr-TR" smtClean="0"/>
              <a:t>Özel Yeteneklerin Geliştirilmesi Daire Başkanlığı</a:t>
            </a:r>
            <a:endParaRPr lang="tr-TR"/>
          </a:p>
        </p:txBody>
      </p:sp>
      <p:sp>
        <p:nvSpPr>
          <p:cNvPr id="27" name="Slide Number Placeholder 26"/>
          <p:cNvSpPr>
            <a:spLocks noGrp="1"/>
          </p:cNvSpPr>
          <p:nvPr>
            <p:ph type="sldNum" sz="quarter" idx="12"/>
          </p:nvPr>
        </p:nvSpPr>
        <p:spPr/>
        <p:txBody>
          <a:bodyPr/>
          <a:lstStyle/>
          <a:p>
            <a:pPr>
              <a:defRPr/>
            </a:pPr>
            <a:fld id="{8562812E-F2B7-4252-932F-6ADFC0712B2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1570724-DC08-4837-B96A-0D5080BA3903}" type="datetime1">
              <a:rPr lang="tr-TR" smtClean="0"/>
              <a:pPr/>
              <a:t>11.11.2015</a:t>
            </a:fld>
            <a:endParaRPr lang="tr-TR"/>
          </a:p>
        </p:txBody>
      </p:sp>
      <p:sp>
        <p:nvSpPr>
          <p:cNvPr id="5" name="Footer Placeholder 4"/>
          <p:cNvSpPr>
            <a:spLocks noGrp="1"/>
          </p:cNvSpPr>
          <p:nvPr>
            <p:ph type="ftr" sz="quarter" idx="11"/>
          </p:nvPr>
        </p:nvSpPr>
        <p:spPr/>
        <p:txBody>
          <a:bodyPr/>
          <a:lstStyle/>
          <a:p>
            <a:r>
              <a:rPr lang="tr-TR" smtClean="0"/>
              <a:t>Özel Yeteneklerin Geliştirilmesi Daire Başkanlığı</a:t>
            </a:r>
            <a:endParaRPr lang="tr-TR"/>
          </a:p>
        </p:txBody>
      </p:sp>
      <p:sp>
        <p:nvSpPr>
          <p:cNvPr id="6" name="Slide Number Placeholder 5"/>
          <p:cNvSpPr>
            <a:spLocks noGrp="1"/>
          </p:cNvSpPr>
          <p:nvPr>
            <p:ph type="sldNum" sz="quarter" idx="12"/>
          </p:nvPr>
        </p:nvSpPr>
        <p:spPr/>
        <p:txBody>
          <a:bodyPr/>
          <a:lstStyle/>
          <a:p>
            <a:pPr>
              <a:defRPr/>
            </a:pPr>
            <a:fld id="{54293857-EFF2-4BC4-BB36-58BD2C4EF45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EFFCC8C-118B-4656-B753-47C995F0AF63}" type="datetime1">
              <a:rPr lang="tr-TR" smtClean="0"/>
              <a:pPr/>
              <a:t>11.11.2015</a:t>
            </a:fld>
            <a:endParaRPr lang="tr-TR"/>
          </a:p>
        </p:txBody>
      </p:sp>
      <p:sp>
        <p:nvSpPr>
          <p:cNvPr id="5" name="Footer Placeholder 4"/>
          <p:cNvSpPr>
            <a:spLocks noGrp="1"/>
          </p:cNvSpPr>
          <p:nvPr>
            <p:ph type="ftr" sz="quarter" idx="11"/>
          </p:nvPr>
        </p:nvSpPr>
        <p:spPr/>
        <p:txBody>
          <a:bodyPr/>
          <a:lstStyle/>
          <a:p>
            <a:r>
              <a:rPr lang="tr-TR" smtClean="0"/>
              <a:t>Özel Yeteneklerin Geliştirilmesi Daire Başkanlığı</a:t>
            </a:r>
            <a:endParaRPr lang="tr-TR"/>
          </a:p>
        </p:txBody>
      </p:sp>
      <p:sp>
        <p:nvSpPr>
          <p:cNvPr id="6" name="Slide Number Placeholder 5"/>
          <p:cNvSpPr>
            <a:spLocks noGrp="1"/>
          </p:cNvSpPr>
          <p:nvPr>
            <p:ph type="sldNum" sz="quarter" idx="12"/>
          </p:nvPr>
        </p:nvSpPr>
        <p:spPr/>
        <p:txBody>
          <a:bodyPr/>
          <a:lstStyle/>
          <a:p>
            <a:pPr>
              <a:defRPr/>
            </a:pPr>
            <a:fld id="{67DC0114-73F4-4893-987B-4FFDEC8256D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9FB15AC-774B-4789-B8E4-E258521865BD}" type="datetime1">
              <a:rPr lang="tr-TR" smtClean="0"/>
              <a:pPr/>
              <a:t>11.11.2015</a:t>
            </a:fld>
            <a:endParaRPr lang="tr-TR"/>
          </a:p>
        </p:txBody>
      </p:sp>
      <p:sp>
        <p:nvSpPr>
          <p:cNvPr id="5" name="Footer Placeholder 4"/>
          <p:cNvSpPr>
            <a:spLocks noGrp="1"/>
          </p:cNvSpPr>
          <p:nvPr>
            <p:ph type="ftr" sz="quarter" idx="11"/>
          </p:nvPr>
        </p:nvSpPr>
        <p:spPr/>
        <p:txBody>
          <a:bodyPr/>
          <a:lstStyle/>
          <a:p>
            <a:r>
              <a:rPr lang="tr-TR" smtClean="0"/>
              <a:t>Özel Yeteneklerin Geliştirilmesi Daire Başkanlığı</a:t>
            </a:r>
            <a:endParaRPr lang="tr-TR"/>
          </a:p>
        </p:txBody>
      </p:sp>
      <p:sp>
        <p:nvSpPr>
          <p:cNvPr id="6" name="Slide Number Placeholder 5"/>
          <p:cNvSpPr>
            <a:spLocks noGrp="1"/>
          </p:cNvSpPr>
          <p:nvPr>
            <p:ph type="sldNum" sz="quarter" idx="12"/>
          </p:nvPr>
        </p:nvSpPr>
        <p:spPr/>
        <p:txBody>
          <a:bodyPr/>
          <a:lstStyle/>
          <a:p>
            <a:pPr>
              <a:defRPr/>
            </a:pPr>
            <a:fld id="{ADD943AC-D8E1-497C-AC23-F41D5B2683C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CC628AF5-F660-4C68-B3AA-7A4F5F5557F7}" type="datetime1">
              <a:rPr lang="tr-TR" smtClean="0"/>
              <a:pPr/>
              <a:t>11.11.2015</a:t>
            </a:fld>
            <a:endParaRPr lang="tr-TR"/>
          </a:p>
        </p:txBody>
      </p:sp>
      <p:sp>
        <p:nvSpPr>
          <p:cNvPr id="5" name="Footer Placeholder 4"/>
          <p:cNvSpPr>
            <a:spLocks noGrp="1"/>
          </p:cNvSpPr>
          <p:nvPr>
            <p:ph type="ftr" sz="quarter" idx="11"/>
          </p:nvPr>
        </p:nvSpPr>
        <p:spPr/>
        <p:txBody>
          <a:bodyPr/>
          <a:lstStyle/>
          <a:p>
            <a:r>
              <a:rPr lang="tr-TR" smtClean="0"/>
              <a:t>Özel Yeteneklerin Geliştirilmesi Daire Başkanlığı</a:t>
            </a:r>
            <a:endParaRPr lang="tr-TR"/>
          </a:p>
        </p:txBody>
      </p:sp>
      <p:sp>
        <p:nvSpPr>
          <p:cNvPr id="6" name="Slide Number Placeholder 5"/>
          <p:cNvSpPr>
            <a:spLocks noGrp="1"/>
          </p:cNvSpPr>
          <p:nvPr>
            <p:ph type="sldNum" sz="quarter" idx="12"/>
          </p:nvPr>
        </p:nvSpPr>
        <p:spPr/>
        <p:txBody>
          <a:bodyPr/>
          <a:lstStyle/>
          <a:p>
            <a:pPr>
              <a:defRPr/>
            </a:pPr>
            <a:fld id="{376E3348-FA13-4ABF-89CD-EED29B4F27E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F3BEEDFB-195F-4FD2-AFC9-450BF67AF249}" type="datetime1">
              <a:rPr lang="tr-TR" smtClean="0"/>
              <a:pPr/>
              <a:t>11.11.2015</a:t>
            </a:fld>
            <a:endParaRPr lang="tr-TR"/>
          </a:p>
        </p:txBody>
      </p:sp>
      <p:sp>
        <p:nvSpPr>
          <p:cNvPr id="6" name="Footer Placeholder 5"/>
          <p:cNvSpPr>
            <a:spLocks noGrp="1"/>
          </p:cNvSpPr>
          <p:nvPr>
            <p:ph type="ftr" sz="quarter" idx="11"/>
          </p:nvPr>
        </p:nvSpPr>
        <p:spPr/>
        <p:txBody>
          <a:bodyPr/>
          <a:lstStyle/>
          <a:p>
            <a:r>
              <a:rPr lang="tr-TR" smtClean="0"/>
              <a:t>Özel Yeteneklerin Geliştirilmesi Daire Başkanlığı</a:t>
            </a:r>
            <a:endParaRPr lang="tr-TR"/>
          </a:p>
        </p:txBody>
      </p:sp>
      <p:sp>
        <p:nvSpPr>
          <p:cNvPr id="7" name="Slide Number Placeholder 6"/>
          <p:cNvSpPr>
            <a:spLocks noGrp="1"/>
          </p:cNvSpPr>
          <p:nvPr>
            <p:ph type="sldNum" sz="quarter" idx="12"/>
          </p:nvPr>
        </p:nvSpPr>
        <p:spPr/>
        <p:txBody>
          <a:bodyPr/>
          <a:lstStyle/>
          <a:p>
            <a:pPr>
              <a:defRPr/>
            </a:pPr>
            <a:fld id="{33ABCEDB-0BC4-4902-A498-44602C92A0D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B64255AE-4570-4A23-9F3B-E985A5137842}" type="datetime1">
              <a:rPr lang="tr-TR" smtClean="0"/>
              <a:pPr/>
              <a:t>11.11.2015</a:t>
            </a:fld>
            <a:endParaRPr lang="tr-TR"/>
          </a:p>
        </p:txBody>
      </p:sp>
      <p:sp>
        <p:nvSpPr>
          <p:cNvPr id="8" name="Footer Placeholder 7"/>
          <p:cNvSpPr>
            <a:spLocks noGrp="1"/>
          </p:cNvSpPr>
          <p:nvPr>
            <p:ph type="ftr" sz="quarter" idx="11"/>
          </p:nvPr>
        </p:nvSpPr>
        <p:spPr/>
        <p:txBody>
          <a:bodyPr/>
          <a:lstStyle/>
          <a:p>
            <a:r>
              <a:rPr lang="tr-TR" smtClean="0"/>
              <a:t>Özel Yeteneklerin Geliştirilmesi Daire Başkanlığı</a:t>
            </a:r>
            <a:endParaRPr lang="tr-TR"/>
          </a:p>
        </p:txBody>
      </p:sp>
      <p:sp>
        <p:nvSpPr>
          <p:cNvPr id="9" name="Slide Number Placeholder 8"/>
          <p:cNvSpPr>
            <a:spLocks noGrp="1"/>
          </p:cNvSpPr>
          <p:nvPr>
            <p:ph type="sldNum" sz="quarter" idx="12"/>
          </p:nvPr>
        </p:nvSpPr>
        <p:spPr/>
        <p:txBody>
          <a:bodyPr/>
          <a:lstStyle/>
          <a:p>
            <a:pPr>
              <a:defRPr/>
            </a:pPr>
            <a:fld id="{26D8C4D9-1520-4DA7-AEA5-678744446FF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371DDB8C-3519-47C6-8FC4-EB49A3097F98}" type="datetime1">
              <a:rPr lang="tr-TR" smtClean="0"/>
              <a:pPr/>
              <a:t>11.11.2015</a:t>
            </a:fld>
            <a:endParaRPr lang="tr-TR"/>
          </a:p>
        </p:txBody>
      </p:sp>
      <p:sp>
        <p:nvSpPr>
          <p:cNvPr id="4" name="Footer Placeholder 3"/>
          <p:cNvSpPr>
            <a:spLocks noGrp="1"/>
          </p:cNvSpPr>
          <p:nvPr>
            <p:ph type="ftr" sz="quarter" idx="11"/>
          </p:nvPr>
        </p:nvSpPr>
        <p:spPr/>
        <p:txBody>
          <a:bodyPr/>
          <a:lstStyle/>
          <a:p>
            <a:r>
              <a:rPr lang="tr-TR" smtClean="0"/>
              <a:t>Özel Yeteneklerin Geliştirilmesi Daire Başkanlığı</a:t>
            </a:r>
            <a:endParaRPr lang="tr-TR"/>
          </a:p>
        </p:txBody>
      </p:sp>
      <p:sp>
        <p:nvSpPr>
          <p:cNvPr id="5" name="Slide Number Placeholder 4"/>
          <p:cNvSpPr>
            <a:spLocks noGrp="1"/>
          </p:cNvSpPr>
          <p:nvPr>
            <p:ph type="sldNum" sz="quarter" idx="12"/>
          </p:nvPr>
        </p:nvSpPr>
        <p:spPr/>
        <p:txBody>
          <a:bodyPr/>
          <a:lstStyle/>
          <a:p>
            <a:pPr>
              <a:defRPr/>
            </a:pPr>
            <a:fld id="{3A52865B-ADB8-42A2-B104-A1FA0D2D5B4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0F3FE-919D-4350-97F6-C64F56F248E8}" type="datetime1">
              <a:rPr lang="tr-TR" smtClean="0"/>
              <a:pPr/>
              <a:t>11.11.2015</a:t>
            </a:fld>
            <a:endParaRPr lang="tr-TR"/>
          </a:p>
        </p:txBody>
      </p:sp>
      <p:sp>
        <p:nvSpPr>
          <p:cNvPr id="3" name="Footer Placeholder 2"/>
          <p:cNvSpPr>
            <a:spLocks noGrp="1"/>
          </p:cNvSpPr>
          <p:nvPr>
            <p:ph type="ftr" sz="quarter" idx="11"/>
          </p:nvPr>
        </p:nvSpPr>
        <p:spPr/>
        <p:txBody>
          <a:bodyPr/>
          <a:lstStyle/>
          <a:p>
            <a:r>
              <a:rPr lang="tr-TR" smtClean="0"/>
              <a:t>Özel Yeteneklerin Geliştirilmesi Daire Başkanlığı</a:t>
            </a:r>
            <a:endParaRPr lang="tr-TR"/>
          </a:p>
        </p:txBody>
      </p:sp>
      <p:sp>
        <p:nvSpPr>
          <p:cNvPr id="4" name="Slide Number Placeholder 3"/>
          <p:cNvSpPr>
            <a:spLocks noGrp="1"/>
          </p:cNvSpPr>
          <p:nvPr>
            <p:ph type="sldNum" sz="quarter" idx="12"/>
          </p:nvPr>
        </p:nvSpPr>
        <p:spPr/>
        <p:txBody>
          <a:bodyPr/>
          <a:lstStyle/>
          <a:p>
            <a:pPr>
              <a:defRPr/>
            </a:pPr>
            <a:fld id="{A440B36C-1DF1-4C73-B47F-04377F062FE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C39B853-52D0-4012-8082-1327BDA55E68}" type="datetime1">
              <a:rPr lang="tr-TR" smtClean="0"/>
              <a:pPr/>
              <a:t>11.11.2015</a:t>
            </a:fld>
            <a:endParaRPr lang="tr-TR"/>
          </a:p>
        </p:txBody>
      </p:sp>
      <p:sp>
        <p:nvSpPr>
          <p:cNvPr id="6" name="Footer Placeholder 5"/>
          <p:cNvSpPr>
            <a:spLocks noGrp="1"/>
          </p:cNvSpPr>
          <p:nvPr>
            <p:ph type="ftr" sz="quarter" idx="11"/>
          </p:nvPr>
        </p:nvSpPr>
        <p:spPr/>
        <p:txBody>
          <a:bodyPr/>
          <a:lstStyle/>
          <a:p>
            <a:r>
              <a:rPr lang="tr-TR" smtClean="0"/>
              <a:t>Özel Yeteneklerin Geliştirilmesi Daire Başkanlığı</a:t>
            </a:r>
            <a:endParaRPr lang="tr-TR"/>
          </a:p>
        </p:txBody>
      </p:sp>
      <p:sp>
        <p:nvSpPr>
          <p:cNvPr id="7" name="Slide Number Placeholder 6"/>
          <p:cNvSpPr>
            <a:spLocks noGrp="1"/>
          </p:cNvSpPr>
          <p:nvPr>
            <p:ph type="sldNum" sz="quarter" idx="12"/>
          </p:nvPr>
        </p:nvSpPr>
        <p:spPr/>
        <p:txBody>
          <a:bodyPr/>
          <a:lstStyle/>
          <a:p>
            <a:pPr>
              <a:defRPr/>
            </a:pPr>
            <a:fld id="{32F9FD2A-7FF9-4916-A2D3-53D6048EB94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1F1C5039-10F5-439F-8391-2FC56558F584}" type="datetime1">
              <a:rPr lang="tr-TR" smtClean="0"/>
              <a:pPr/>
              <a:t>11.11.2015</a:t>
            </a:fld>
            <a:endParaRPr lang="tr-TR"/>
          </a:p>
        </p:txBody>
      </p:sp>
      <p:sp>
        <p:nvSpPr>
          <p:cNvPr id="6" name="Footer Placeholder 5"/>
          <p:cNvSpPr>
            <a:spLocks noGrp="1"/>
          </p:cNvSpPr>
          <p:nvPr>
            <p:ph type="ftr" sz="quarter" idx="11"/>
          </p:nvPr>
        </p:nvSpPr>
        <p:spPr/>
        <p:txBody>
          <a:bodyPr/>
          <a:lstStyle/>
          <a:p>
            <a:r>
              <a:rPr lang="tr-TR" smtClean="0"/>
              <a:t>Özel Yeteneklerin Geliştirilmesi Daire Başkanlığı</a:t>
            </a:r>
            <a:endParaRPr lang="tr-T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665B1D40-0EFF-48A6-BEE7-CB0402CDFC65}"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D46086-B555-402E-AC1B-B2B0F3AD6E0E}" type="datetime1">
              <a:rPr lang="tr-TR" smtClean="0"/>
              <a:pPr/>
              <a:t>11.11.2015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Özel Yeteneklerin Geliştirilmesi Daire Başkanlığı</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210C573-FDA7-4DD6-A13A-71E721454E1F}"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33770" y="1988840"/>
            <a:ext cx="8820472" cy="1599722"/>
          </a:xfrm>
          <a:ln>
            <a:noFill/>
          </a:ln>
        </p:spPr>
        <p:txBody>
          <a:bodyPr>
            <a:normAutofit fontScale="90000"/>
          </a:bodyPr>
          <a:lstStyle/>
          <a:p>
            <a:pPr marL="68580" indent="0" algn="ctr">
              <a:lnSpc>
                <a:spcPct val="150000"/>
              </a:lnSpc>
              <a:defRPr/>
            </a:pPr>
            <a:r>
              <a:rPr lang="tr-TR" sz="2200" b="1" i="1" dirty="0">
                <a:ln w="1905"/>
                <a:solidFill>
                  <a:srgbClr val="0070C0"/>
                </a:solidFill>
                <a:effectLst>
                  <a:innerShdw blurRad="69850" dist="43180" dir="5400000">
                    <a:srgbClr val="000000">
                      <a:alpha val="65000"/>
                    </a:srgbClr>
                  </a:innerShdw>
                </a:effectLst>
                <a:latin typeface="Comic Sans MS" panose="030F0702030302020204" pitchFamily="66" charset="0"/>
              </a:rPr>
              <a:t>ÖZEL YETENEKLİ ÖĞRENCİLER </a:t>
            </a:r>
            <a:br>
              <a:rPr lang="tr-TR" sz="2200" b="1" i="1" dirty="0">
                <a:ln w="1905"/>
                <a:solidFill>
                  <a:srgbClr val="0070C0"/>
                </a:solidFill>
                <a:effectLst>
                  <a:innerShdw blurRad="69850" dist="43180" dir="5400000">
                    <a:srgbClr val="000000">
                      <a:alpha val="65000"/>
                    </a:srgbClr>
                  </a:innerShdw>
                </a:effectLst>
                <a:latin typeface="Comic Sans MS" panose="030F0702030302020204" pitchFamily="66" charset="0"/>
              </a:rPr>
            </a:br>
            <a:r>
              <a:rPr lang="tr-TR" sz="2200" b="1" i="1" dirty="0">
                <a:ln w="1905"/>
                <a:solidFill>
                  <a:srgbClr val="0070C0"/>
                </a:solidFill>
                <a:effectLst>
                  <a:innerShdw blurRad="69850" dist="43180" dir="5400000">
                    <a:srgbClr val="000000">
                      <a:alpha val="65000"/>
                    </a:srgbClr>
                  </a:innerShdw>
                </a:effectLst>
                <a:latin typeface="Comic Sans MS" panose="030F0702030302020204" pitchFamily="66" charset="0"/>
              </a:rPr>
              <a:t>VE </a:t>
            </a:r>
            <a:br>
              <a:rPr lang="tr-TR" sz="2200" b="1" i="1" dirty="0">
                <a:ln w="1905"/>
                <a:solidFill>
                  <a:srgbClr val="0070C0"/>
                </a:solidFill>
                <a:effectLst>
                  <a:innerShdw blurRad="69850" dist="43180" dir="5400000">
                    <a:srgbClr val="000000">
                      <a:alpha val="65000"/>
                    </a:srgbClr>
                  </a:innerShdw>
                </a:effectLst>
                <a:latin typeface="Comic Sans MS" panose="030F0702030302020204" pitchFamily="66" charset="0"/>
              </a:rPr>
            </a:br>
            <a:r>
              <a:rPr lang="tr-TR" sz="2200" b="1" i="1" dirty="0">
                <a:ln w="1905"/>
                <a:solidFill>
                  <a:srgbClr val="0070C0"/>
                </a:solidFill>
                <a:effectLst>
                  <a:innerShdw blurRad="69850" dist="43180" dir="5400000">
                    <a:srgbClr val="000000">
                      <a:alpha val="65000"/>
                    </a:srgbClr>
                  </a:innerShdw>
                </a:effectLst>
                <a:latin typeface="Comic Sans MS" panose="030F0702030302020204" pitchFamily="66" charset="0"/>
              </a:rPr>
              <a:t>BİLİM VE SANAT MERKEZLERİNE (BİLSEM)</a:t>
            </a:r>
            <a:br>
              <a:rPr lang="tr-TR" sz="2200" b="1" i="1" dirty="0">
                <a:ln w="1905"/>
                <a:solidFill>
                  <a:srgbClr val="0070C0"/>
                </a:solidFill>
                <a:effectLst>
                  <a:innerShdw blurRad="69850" dist="43180" dir="5400000">
                    <a:srgbClr val="000000">
                      <a:alpha val="65000"/>
                    </a:srgbClr>
                  </a:innerShdw>
                </a:effectLst>
                <a:latin typeface="Comic Sans MS" panose="030F0702030302020204" pitchFamily="66" charset="0"/>
              </a:rPr>
            </a:br>
            <a:r>
              <a:rPr lang="tr-TR" sz="2200" b="1" i="1" dirty="0">
                <a:ln w="1905"/>
                <a:solidFill>
                  <a:srgbClr val="0070C0"/>
                </a:solidFill>
                <a:effectLst>
                  <a:innerShdw blurRad="69850" dist="43180" dir="5400000">
                    <a:srgbClr val="000000">
                      <a:alpha val="65000"/>
                    </a:srgbClr>
                  </a:innerShdw>
                </a:effectLst>
                <a:latin typeface="Comic Sans MS" panose="030F0702030302020204" pitchFamily="66" charset="0"/>
              </a:rPr>
              <a:t>ÖĞRENCİ YÖNLENDİRİRKEN DİKKAT EDİLMESİ </a:t>
            </a:r>
            <a:r>
              <a:rPr lang="tr-TR" sz="2200" b="1" i="1" dirty="0" smtClean="0">
                <a:ln w="1905"/>
                <a:solidFill>
                  <a:srgbClr val="0070C0"/>
                </a:solidFill>
                <a:effectLst>
                  <a:innerShdw blurRad="69850" dist="43180" dir="5400000">
                    <a:srgbClr val="000000">
                      <a:alpha val="65000"/>
                    </a:srgbClr>
                  </a:innerShdw>
                </a:effectLst>
                <a:latin typeface="Comic Sans MS" panose="030F0702030302020204" pitchFamily="66" charset="0"/>
              </a:rPr>
              <a:t>GEREKENLER</a:t>
            </a:r>
            <a:endParaRPr lang="tr-TR" sz="2200" b="1" i="1" dirty="0">
              <a:ln w="1905"/>
              <a:solidFill>
                <a:srgbClr val="0070C0"/>
              </a:solidFill>
              <a:effectLst>
                <a:innerShdw blurRad="69850" dist="43180" dir="5400000">
                  <a:srgbClr val="000000">
                    <a:alpha val="65000"/>
                  </a:srgbClr>
                </a:innerShdw>
              </a:effectLst>
              <a:latin typeface="Comic Sans MS" panose="030F0702030302020204" pitchFamily="66" charset="0"/>
            </a:endParaRPr>
          </a:p>
        </p:txBody>
      </p:sp>
      <p:sp>
        <p:nvSpPr>
          <p:cNvPr id="4" name="Dikdörtgen 3"/>
          <p:cNvSpPr/>
          <p:nvPr/>
        </p:nvSpPr>
        <p:spPr>
          <a:xfrm>
            <a:off x="899591" y="188640"/>
            <a:ext cx="7488831" cy="15696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ERENLER</a:t>
            </a:r>
          </a:p>
          <a:p>
            <a:pPr algn="ctr"/>
            <a:r>
              <a:rPr lang="tr-T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REHBERLİK</a:t>
            </a:r>
            <a:r>
              <a:rPr lang="tr-T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tr-T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VE ARAŞTIRMA MERKEZİ</a:t>
            </a:r>
            <a:endParaRPr lang="tr-T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http://i.milliyet.com.tr/YeniAnaResim/2012/05/21/fft99_mf228317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861048"/>
            <a:ext cx="5340102"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435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475656" y="215355"/>
            <a:ext cx="7668344"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Zihinsel Özellikleri</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564219" y="1435635"/>
            <a:ext cx="8590695" cy="4608512"/>
          </a:xfrm>
        </p:spPr>
        <p:txBody>
          <a:bodyPr>
            <a:noAutofit/>
          </a:bodyPr>
          <a:lstStyle/>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Çeşitli alanlarda özel yetenekleri vardır.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Yoğun motivasyon gösterebilirler.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Gelişim basamaklarını yaşıtlarından önce tamamlarlar.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Sürekli soru sorarlar, meraklıdırlar.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Ayrıntılara dikkat ederler.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Kendisinin seçtiği konuda veya ilgi alanlarında bağımsız çalışabilirler.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Çabuk ve kolay öğrenirler, kavrama ve akılda tutma süreleri yüksektir.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Birbirini takip eden konular, olaylar dizisi karşısında sonraki adımı tahmin edebilirler.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Derin ve geniş ilgi alanlarına sahiptirler.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Bir alanda öğrendiği konu ile bir başka alanda öğrendiği onu arasında akla yatkın ilişkiler kurabilirler.</a:t>
            </a:r>
          </a:p>
          <a:p>
            <a:pPr eaLnBrk="1" fontAlgn="auto" hangingPunct="1">
              <a:lnSpc>
                <a:spcPct val="150000"/>
              </a:lnSpc>
              <a:spcAft>
                <a:spcPts val="0"/>
              </a:spcAft>
              <a:buFont typeface="Wingdings" panose="05000000000000000000" pitchFamily="2" charset="2"/>
              <a:buChar char="Ø"/>
              <a:defRPr/>
            </a:pPr>
            <a:r>
              <a:rPr lang="tr-TR" sz="1400" dirty="0" smtClean="0">
                <a:solidFill>
                  <a:schemeClr val="tx1"/>
                </a:solidFill>
                <a:latin typeface="Verdana" pitchFamily="34" charset="0"/>
              </a:rPr>
              <a:t>Kelime dağarcıkları zengindir.</a:t>
            </a:r>
          </a:p>
          <a:p>
            <a:pPr>
              <a:lnSpc>
                <a:spcPct val="150000"/>
              </a:lnSpc>
            </a:pPr>
            <a:endParaRPr lang="tr-TR" sz="1400" dirty="0" smtClean="0">
              <a:solidFill>
                <a:schemeClr val="tx1"/>
              </a:solidFill>
            </a:endParaRPr>
          </a:p>
          <a:p>
            <a:pPr>
              <a:lnSpc>
                <a:spcPct val="150000"/>
              </a:lnSpc>
            </a:pPr>
            <a:endParaRPr lang="tr-TR" sz="1400" dirty="0" smtClean="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10</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475656" y="215355"/>
            <a:ext cx="7668344"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Zihinsel Özellikleri</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467544" y="1628800"/>
            <a:ext cx="8619158" cy="4608512"/>
          </a:xfrm>
        </p:spPr>
        <p:txBody>
          <a:bodyPr>
            <a:noAutofit/>
          </a:bodyPr>
          <a:lstStyle/>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Kelimeleri doğru telaffuz eder, yerli yerinde kullanırlar. </a:t>
            </a:r>
          </a:p>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Akıcı bir konuşmaları vardır.</a:t>
            </a:r>
          </a:p>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Bildiklerini, düşündüklerini yaşıtlarından daha iyi ifade edebilirler.</a:t>
            </a:r>
          </a:p>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Bir öykünün ya da paragrafın ana fikrini yaşıtlarından daha çabuk bulup çıkarırlar.</a:t>
            </a:r>
          </a:p>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Neden sonuç ilişkilerini ve benzerliklerini yaşıtlarından daha çabuk ayırt ederler.</a:t>
            </a:r>
          </a:p>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Karmaşık ve zor problemlerden hoşlanır ve yaşıtlarının çözemediği problemleri çözebilirler.</a:t>
            </a:r>
          </a:p>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Ders başarıları yüksektir.</a:t>
            </a:r>
          </a:p>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Eleştirebilme yetenekleri yüksektir.</a:t>
            </a:r>
          </a:p>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Orijinal, yaratıcı ve girişkendirler.</a:t>
            </a:r>
          </a:p>
          <a:p>
            <a:pPr marL="360363" indent="-360363" fontAlgn="auto">
              <a:lnSpc>
                <a:spcPct val="150000"/>
              </a:lnSpc>
              <a:spcBef>
                <a:spcPts val="0"/>
              </a:spcBef>
              <a:spcAft>
                <a:spcPts val="0"/>
              </a:spcAft>
              <a:buFont typeface="Wingdings" panose="05000000000000000000" pitchFamily="2" charset="2"/>
              <a:buChar char="Ø"/>
              <a:defRPr/>
            </a:pPr>
            <a:r>
              <a:rPr lang="tr-TR" sz="1500" dirty="0" smtClean="0">
                <a:solidFill>
                  <a:schemeClr val="tx1"/>
                </a:solidFill>
                <a:latin typeface="Verdana" pitchFamily="34" charset="0"/>
              </a:rPr>
              <a:t>Başarılı oldukları alanda yüksek performans ve potansiyel kabiliyetlerini tek başına veya birleştirerek kendilerini gösterirler.</a:t>
            </a: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11</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475656" y="215355"/>
            <a:ext cx="7668344"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Sosyal Alandaki Özellikleri</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297249" y="1458495"/>
            <a:ext cx="8804137" cy="4608512"/>
          </a:xfrm>
        </p:spPr>
        <p:txBody>
          <a:bodyPr>
            <a:noAutofit/>
          </a:bodyPr>
          <a:lstStyle/>
          <a:p>
            <a:pPr eaLnBrk="1" hangingPunct="1">
              <a:lnSpc>
                <a:spcPct val="150000"/>
              </a:lnSpc>
              <a:buFont typeface="Wingdings" pitchFamily="2" charset="2"/>
              <a:buChar char="q"/>
            </a:pPr>
            <a:r>
              <a:rPr lang="tr-TR" altLang="tr-TR" sz="1800" dirty="0" smtClean="0">
                <a:solidFill>
                  <a:schemeClr val="tx1"/>
                </a:solidFill>
                <a:latin typeface="Verdana" pitchFamily="34" charset="0"/>
              </a:rPr>
              <a:t>Kendilerine güvenir, kolaylıkla sorumluluk alabilirler.</a:t>
            </a:r>
          </a:p>
          <a:p>
            <a:pPr eaLnBrk="1" hangingPunct="1">
              <a:lnSpc>
                <a:spcPct val="150000"/>
              </a:lnSpc>
              <a:buFont typeface="Wingdings" pitchFamily="2" charset="2"/>
              <a:buChar char="q"/>
            </a:pPr>
            <a:r>
              <a:rPr lang="tr-TR" altLang="tr-TR" sz="1800" dirty="0" smtClean="0">
                <a:solidFill>
                  <a:schemeClr val="tx1"/>
                </a:solidFill>
                <a:latin typeface="Verdana" pitchFamily="34" charset="0"/>
              </a:rPr>
              <a:t>Yeni ve değişik durumlara kolay ve çabuk uyarlar.</a:t>
            </a:r>
          </a:p>
          <a:p>
            <a:pPr eaLnBrk="1" hangingPunct="1">
              <a:lnSpc>
                <a:spcPct val="150000"/>
              </a:lnSpc>
              <a:buFont typeface="Wingdings" pitchFamily="2" charset="2"/>
              <a:buChar char="q"/>
            </a:pPr>
            <a:r>
              <a:rPr lang="tr-TR" altLang="tr-TR" sz="1800" dirty="0" smtClean="0">
                <a:solidFill>
                  <a:schemeClr val="tx1"/>
                </a:solidFill>
                <a:latin typeface="Verdana" pitchFamily="34" charset="0"/>
              </a:rPr>
              <a:t>Sosyal etkinliklere katılmaktan hoşlanırlar.</a:t>
            </a:r>
          </a:p>
          <a:p>
            <a:pPr eaLnBrk="1" hangingPunct="1">
              <a:lnSpc>
                <a:spcPct val="150000"/>
              </a:lnSpc>
              <a:buFont typeface="Wingdings" pitchFamily="2" charset="2"/>
              <a:buChar char="q"/>
            </a:pPr>
            <a:r>
              <a:rPr lang="tr-TR" altLang="tr-TR" sz="1800" dirty="0" smtClean="0">
                <a:solidFill>
                  <a:schemeClr val="tx1"/>
                </a:solidFill>
                <a:latin typeface="Verdana" pitchFamily="34" charset="0"/>
              </a:rPr>
              <a:t>Duyarlıdırlar; empati yetenekleri gelişmiştir.</a:t>
            </a:r>
          </a:p>
          <a:p>
            <a:pPr eaLnBrk="1" hangingPunct="1">
              <a:lnSpc>
                <a:spcPct val="150000"/>
              </a:lnSpc>
              <a:buFont typeface="Wingdings" pitchFamily="2" charset="2"/>
              <a:buChar char="q"/>
            </a:pPr>
            <a:r>
              <a:rPr lang="tr-TR" altLang="tr-TR" sz="1800" dirty="0" smtClean="0">
                <a:solidFill>
                  <a:schemeClr val="tx1"/>
                </a:solidFill>
                <a:latin typeface="Verdana" pitchFamily="34" charset="0"/>
              </a:rPr>
              <a:t>Grup içinde lider olurlar.</a:t>
            </a:r>
          </a:p>
          <a:p>
            <a:pPr eaLnBrk="1" hangingPunct="1">
              <a:lnSpc>
                <a:spcPct val="150000"/>
              </a:lnSpc>
              <a:buFont typeface="Wingdings" pitchFamily="2" charset="2"/>
              <a:buChar char="q"/>
            </a:pPr>
            <a:r>
              <a:rPr lang="tr-TR" altLang="tr-TR" sz="1800" dirty="0" smtClean="0">
                <a:solidFill>
                  <a:schemeClr val="tx1"/>
                </a:solidFill>
                <a:latin typeface="Verdana" pitchFamily="34" charset="0"/>
              </a:rPr>
              <a:t>Grubun ilerisindedirler; yetişkinlerle iletişime girmeyi tercih ederler.</a:t>
            </a:r>
          </a:p>
          <a:p>
            <a:pPr eaLnBrk="1" hangingPunct="1">
              <a:lnSpc>
                <a:spcPct val="150000"/>
              </a:lnSpc>
              <a:buFont typeface="Wingdings" pitchFamily="2" charset="2"/>
              <a:buChar char="q"/>
            </a:pPr>
            <a:r>
              <a:rPr lang="tr-TR" altLang="tr-TR" sz="1800" dirty="0" smtClean="0">
                <a:solidFill>
                  <a:schemeClr val="tx1"/>
                </a:solidFill>
                <a:latin typeface="Verdana" pitchFamily="34" charset="0"/>
              </a:rPr>
              <a:t>Başkalarıyla kolayca işbirliği yaparlar.</a:t>
            </a:r>
          </a:p>
          <a:p>
            <a:pPr eaLnBrk="1" hangingPunct="1">
              <a:lnSpc>
                <a:spcPct val="150000"/>
              </a:lnSpc>
              <a:buFont typeface="Wingdings" pitchFamily="2" charset="2"/>
              <a:buChar char="q"/>
            </a:pPr>
            <a:r>
              <a:rPr lang="tr-TR" altLang="tr-TR" sz="1800" dirty="0" smtClean="0">
                <a:solidFill>
                  <a:schemeClr val="tx1"/>
                </a:solidFill>
                <a:latin typeface="Verdana" pitchFamily="34" charset="0"/>
              </a:rPr>
              <a:t>Genelde alçak gönüllüdürler; başkalarına yardım etmekten hoşlanırlar.</a:t>
            </a:r>
          </a:p>
          <a:p>
            <a:pPr eaLnBrk="1" hangingPunct="1">
              <a:lnSpc>
                <a:spcPct val="150000"/>
              </a:lnSpc>
              <a:buFont typeface="Wingdings" pitchFamily="2" charset="2"/>
              <a:buChar char="q"/>
            </a:pPr>
            <a:r>
              <a:rPr lang="tr-TR" altLang="tr-TR" sz="1800" dirty="0" smtClean="0">
                <a:solidFill>
                  <a:schemeClr val="tx1"/>
                </a:solidFill>
                <a:latin typeface="Verdana" pitchFamily="34" charset="0"/>
              </a:rPr>
              <a:t>Sınıf arkadaşları tarafından yeni fikir, bilgi kaynağı ve grup lideri olarak görülürler.</a:t>
            </a:r>
          </a:p>
          <a:p>
            <a:pPr eaLnBrk="1" hangingPunct="1">
              <a:lnSpc>
                <a:spcPct val="150000"/>
              </a:lnSpc>
              <a:buFont typeface="Wingdings" pitchFamily="2" charset="2"/>
              <a:buChar char="q"/>
            </a:pPr>
            <a:endParaRPr lang="tr-TR" altLang="tr-TR" sz="700" dirty="0" smtClean="0">
              <a:solidFill>
                <a:schemeClr val="tx1"/>
              </a:solidFill>
            </a:endParaRPr>
          </a:p>
          <a:p>
            <a:pPr>
              <a:lnSpc>
                <a:spcPct val="150000"/>
              </a:lnSpc>
            </a:pPr>
            <a:endParaRPr lang="tr-TR" sz="1800" dirty="0" smtClean="0">
              <a:solidFill>
                <a:schemeClr val="tx1"/>
              </a:solidFill>
            </a:endParaRPr>
          </a:p>
          <a:p>
            <a:pPr>
              <a:lnSpc>
                <a:spcPct val="150000"/>
              </a:lnSpc>
            </a:pPr>
            <a:endParaRPr lang="tr-TR" sz="1800" dirty="0" smtClean="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12</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475656" y="215355"/>
            <a:ext cx="7668344"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Sosyal Alandaki Özellikleri</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467544" y="1556792"/>
            <a:ext cx="8318158" cy="4608512"/>
          </a:xfrm>
        </p:spPr>
        <p:txBody>
          <a:bodyPr>
            <a:normAutofit fontScale="92500" lnSpcReduction="20000"/>
          </a:bodyPr>
          <a:lstStyle/>
          <a:p>
            <a:pPr>
              <a:lnSpc>
                <a:spcPct val="150000"/>
              </a:lnSpc>
              <a:buFont typeface="Wingdings" panose="05000000000000000000" pitchFamily="2" charset="2"/>
              <a:buChar char="Ø"/>
            </a:pPr>
            <a:r>
              <a:rPr lang="tr-TR" altLang="tr-TR" sz="1600" dirty="0" smtClean="0">
                <a:solidFill>
                  <a:schemeClr val="tx1"/>
                </a:solidFill>
                <a:latin typeface="Verdana" pitchFamily="34" charset="0"/>
              </a:rPr>
              <a:t>Okula severek giderler.</a:t>
            </a:r>
          </a:p>
          <a:p>
            <a:pPr>
              <a:lnSpc>
                <a:spcPct val="150000"/>
              </a:lnSpc>
              <a:buFont typeface="Wingdings" panose="05000000000000000000" pitchFamily="2" charset="2"/>
              <a:buChar char="Ø"/>
            </a:pPr>
            <a:r>
              <a:rPr lang="tr-TR" altLang="tr-TR" sz="1600" dirty="0" smtClean="0">
                <a:solidFill>
                  <a:schemeClr val="tx1"/>
                </a:solidFill>
                <a:latin typeface="Verdana" pitchFamily="34" charset="0"/>
              </a:rPr>
              <a:t>Çalışkandırlar; amaçlarına ulaşmaktan ve  	</a:t>
            </a:r>
          </a:p>
          <a:p>
            <a:pPr marL="68580" indent="0">
              <a:lnSpc>
                <a:spcPct val="150000"/>
              </a:lnSpc>
              <a:buNone/>
            </a:pPr>
            <a:r>
              <a:rPr lang="tr-TR" altLang="tr-TR" sz="1600" dirty="0">
                <a:solidFill>
                  <a:schemeClr val="tx1"/>
                </a:solidFill>
                <a:latin typeface="Verdana" pitchFamily="34" charset="0"/>
              </a:rPr>
              <a:t> </a:t>
            </a:r>
            <a:r>
              <a:rPr lang="tr-TR" altLang="tr-TR" sz="1600" dirty="0" smtClean="0">
                <a:solidFill>
                  <a:schemeClr val="tx1"/>
                </a:solidFill>
                <a:latin typeface="Verdana" pitchFamily="34" charset="0"/>
              </a:rPr>
              <a:t>   başarıdan zevk duyarlar.</a:t>
            </a:r>
          </a:p>
          <a:p>
            <a:pPr>
              <a:lnSpc>
                <a:spcPct val="150000"/>
              </a:lnSpc>
              <a:buFont typeface="Wingdings" panose="05000000000000000000" pitchFamily="2" charset="2"/>
              <a:buChar char="Ø"/>
            </a:pPr>
            <a:r>
              <a:rPr lang="tr-TR" altLang="tr-TR" sz="1600" dirty="0" smtClean="0">
                <a:solidFill>
                  <a:schemeClr val="tx1"/>
                </a:solidFill>
                <a:latin typeface="Verdana" pitchFamily="34" charset="0"/>
              </a:rPr>
              <a:t>Güçlü bir konsantrasyona sahiptirler.</a:t>
            </a:r>
          </a:p>
          <a:p>
            <a:pPr>
              <a:lnSpc>
                <a:spcPct val="150000"/>
              </a:lnSpc>
              <a:buFont typeface="Wingdings" panose="05000000000000000000" pitchFamily="2" charset="2"/>
              <a:buChar char="Ø"/>
            </a:pPr>
            <a:r>
              <a:rPr lang="tr-TR" altLang="tr-TR" sz="1600" dirty="0" smtClean="0">
                <a:solidFill>
                  <a:schemeClr val="tx1"/>
                </a:solidFill>
                <a:latin typeface="Verdana" pitchFamily="34" charset="0"/>
              </a:rPr>
              <a:t>Azimli ve sabırlıdırlar.</a:t>
            </a:r>
          </a:p>
          <a:p>
            <a:pPr>
              <a:lnSpc>
                <a:spcPct val="150000"/>
              </a:lnSpc>
              <a:buFont typeface="Wingdings" panose="05000000000000000000" pitchFamily="2" charset="2"/>
              <a:buChar char="Ø"/>
            </a:pPr>
            <a:r>
              <a:rPr lang="tr-TR" altLang="tr-TR" sz="1600" dirty="0" smtClean="0">
                <a:solidFill>
                  <a:schemeClr val="tx1"/>
                </a:solidFill>
                <a:latin typeface="Verdana" pitchFamily="34" charset="0"/>
              </a:rPr>
              <a:t>Sorumluluk duyguları gelişmiştir. Sorumluluk  almayı çok ister ve bunu yerine getirmekten hoşlanırlar.</a:t>
            </a:r>
          </a:p>
          <a:p>
            <a:pPr>
              <a:lnSpc>
                <a:spcPct val="150000"/>
              </a:lnSpc>
              <a:buFont typeface="Wingdings" panose="05000000000000000000" pitchFamily="2" charset="2"/>
              <a:buChar char="Ø"/>
            </a:pPr>
            <a:r>
              <a:rPr lang="tr-TR" altLang="tr-TR" sz="1600" dirty="0" smtClean="0">
                <a:solidFill>
                  <a:schemeClr val="tx1"/>
                </a:solidFill>
                <a:latin typeface="Verdana" pitchFamily="34" charset="0"/>
              </a:rPr>
              <a:t>Espri yetenekleri vardır; fıkra anlatmaktan hoşlanırlar.</a:t>
            </a:r>
          </a:p>
          <a:p>
            <a:pPr>
              <a:lnSpc>
                <a:spcPct val="150000"/>
              </a:lnSpc>
              <a:buFont typeface="Wingdings" panose="05000000000000000000" pitchFamily="2" charset="2"/>
              <a:buChar char="Ø"/>
            </a:pPr>
            <a:r>
              <a:rPr lang="tr-TR" altLang="tr-TR" sz="1600" dirty="0" smtClean="0">
                <a:solidFill>
                  <a:schemeClr val="tx1"/>
                </a:solidFill>
                <a:latin typeface="Verdana" pitchFamily="34" charset="0"/>
              </a:rPr>
              <a:t>Yaratıcı öyküler anlatır ya da yazarlar.</a:t>
            </a:r>
          </a:p>
          <a:p>
            <a:pPr>
              <a:lnSpc>
                <a:spcPct val="150000"/>
              </a:lnSpc>
              <a:buFont typeface="Wingdings" panose="05000000000000000000" pitchFamily="2" charset="2"/>
              <a:buChar char="Ø"/>
            </a:pPr>
            <a:r>
              <a:rPr lang="tr-TR" altLang="tr-TR" sz="1600" dirty="0" smtClean="0">
                <a:solidFill>
                  <a:schemeClr val="tx1"/>
                </a:solidFill>
                <a:latin typeface="Verdana" pitchFamily="34" charset="0"/>
              </a:rPr>
              <a:t>Değişik konularda okur ve zor metinleri okumaktan keyif alırlar.</a:t>
            </a:r>
          </a:p>
          <a:p>
            <a:pPr>
              <a:lnSpc>
                <a:spcPct val="150000"/>
              </a:lnSpc>
              <a:buFont typeface="Wingdings" panose="05000000000000000000" pitchFamily="2" charset="2"/>
              <a:buChar char="Ø"/>
            </a:pPr>
            <a:r>
              <a:rPr lang="tr-TR" altLang="tr-TR" sz="1600" dirty="0" smtClean="0">
                <a:solidFill>
                  <a:schemeClr val="tx1"/>
                </a:solidFill>
                <a:latin typeface="Verdana" pitchFamily="34" charset="0"/>
              </a:rPr>
              <a:t>Sosyal problemlerde araştırma, uygulama, hipotez oluşturma anlamlı sonuçlara varma, yazılı ya da sözlü sunuların sonuçlarını etkin bir biçimde düzenleme yeteneğine sahiptirler.</a:t>
            </a:r>
          </a:p>
          <a:p>
            <a:pPr eaLnBrk="1" hangingPunct="1">
              <a:lnSpc>
                <a:spcPct val="150000"/>
              </a:lnSpc>
              <a:buFont typeface="Wingdings" pitchFamily="2" charset="2"/>
              <a:buChar char="q"/>
            </a:pPr>
            <a:endParaRPr lang="tr-TR" altLang="tr-TR" sz="600" dirty="0" smtClean="0">
              <a:solidFill>
                <a:schemeClr val="tx1"/>
              </a:solidFill>
            </a:endParaRPr>
          </a:p>
          <a:p>
            <a:pPr>
              <a:lnSpc>
                <a:spcPct val="150000"/>
              </a:lnSpc>
            </a:pPr>
            <a:endParaRPr lang="tr-TR" sz="1600" dirty="0" smtClean="0">
              <a:solidFill>
                <a:schemeClr val="tx1"/>
              </a:solidFill>
            </a:endParaRPr>
          </a:p>
          <a:p>
            <a:pPr>
              <a:lnSpc>
                <a:spcPct val="150000"/>
              </a:lnSpc>
            </a:pPr>
            <a:endParaRPr lang="tr-TR" sz="1600" dirty="0" smtClean="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13</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475656" y="215355"/>
            <a:ext cx="7668344"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Müzik Alanındaki Yetenek Özellikleri</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357158" y="1714488"/>
            <a:ext cx="8572560" cy="4608512"/>
          </a:xfrm>
        </p:spPr>
        <p:txBody>
          <a:bodyPr/>
          <a:lstStyle/>
          <a:p>
            <a:pPr>
              <a:buFont typeface="Wingdings" pitchFamily="2" charset="2"/>
              <a:buChar char="q"/>
            </a:pPr>
            <a:endParaRPr lang="tr-TR" altLang="tr-TR" sz="2000" dirty="0" smtClean="0">
              <a:solidFill>
                <a:schemeClr val="bg1"/>
              </a:solidFill>
              <a:latin typeface="Verdana" pitchFamily="34" charset="0"/>
            </a:endParaRPr>
          </a:p>
          <a:p>
            <a:pPr eaLnBrk="1" hangingPunct="1">
              <a:lnSpc>
                <a:spcPct val="170000"/>
              </a:lnSpc>
              <a:buFont typeface="Wingdings" pitchFamily="2" charset="2"/>
              <a:buChar char="q"/>
            </a:pPr>
            <a:endParaRPr lang="tr-TR" altLang="tr-TR" sz="800" dirty="0" smtClean="0"/>
          </a:p>
          <a:p>
            <a:endParaRPr lang="tr-TR" sz="2000" dirty="0" smtClean="0"/>
          </a:p>
          <a:p>
            <a:endParaRPr lang="tr-TR" sz="2000" dirty="0" smtClean="0">
              <a:solidFill>
                <a:schemeClr val="bg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14</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
        <p:nvSpPr>
          <p:cNvPr id="7" name="6 Dikdörtgen"/>
          <p:cNvSpPr/>
          <p:nvPr/>
        </p:nvSpPr>
        <p:spPr>
          <a:xfrm>
            <a:off x="527001" y="1844824"/>
            <a:ext cx="8215370" cy="3775777"/>
          </a:xfrm>
          <a:prstGeom prst="rect">
            <a:avLst/>
          </a:prstGeom>
        </p:spPr>
        <p:txBody>
          <a:bodyPr wrap="square">
            <a:spAutoFit/>
          </a:bodyPr>
          <a:lstStyle/>
          <a:p>
            <a:pPr marL="285750" indent="-285750" eaLnBrk="1" fontAlgn="auto" hangingPunct="1">
              <a:lnSpc>
                <a:spcPct val="150000"/>
              </a:lnSpc>
              <a:spcAft>
                <a:spcPts val="0"/>
              </a:spcAft>
              <a:buFont typeface="Wingdings" panose="05000000000000000000" pitchFamily="2" charset="2"/>
              <a:buChar char="Ø"/>
              <a:defRPr/>
            </a:pPr>
            <a:r>
              <a:rPr lang="tr-TR" dirty="0" smtClean="0">
                <a:solidFill>
                  <a:schemeClr val="tx1"/>
                </a:solidFill>
                <a:latin typeface="Verdana" pitchFamily="34" charset="0"/>
              </a:rPr>
              <a:t>Ritim ve melodiye diğer çocuklardan fazla tepkide bulunurlar.</a:t>
            </a:r>
          </a:p>
          <a:p>
            <a:pPr marL="285750" indent="-285750" eaLnBrk="1" fontAlgn="auto" hangingPunct="1">
              <a:lnSpc>
                <a:spcPct val="150000"/>
              </a:lnSpc>
              <a:spcAft>
                <a:spcPts val="0"/>
              </a:spcAft>
              <a:buFont typeface="Wingdings" panose="05000000000000000000" pitchFamily="2" charset="2"/>
              <a:buChar char="Ø"/>
              <a:defRPr/>
            </a:pPr>
            <a:r>
              <a:rPr lang="tr-TR" dirty="0" smtClean="0">
                <a:solidFill>
                  <a:schemeClr val="tx1"/>
                </a:solidFill>
                <a:latin typeface="Verdana" pitchFamily="34" charset="0"/>
              </a:rPr>
              <a:t>Müzik parçaları bestelemeye büyük istek ve çaba gösterirler,</a:t>
            </a:r>
          </a:p>
          <a:p>
            <a:pPr marL="285750" indent="-285750" eaLnBrk="1" fontAlgn="auto" hangingPunct="1">
              <a:lnSpc>
                <a:spcPct val="150000"/>
              </a:lnSpc>
              <a:spcAft>
                <a:spcPts val="0"/>
              </a:spcAft>
              <a:buFont typeface="Wingdings" panose="05000000000000000000" pitchFamily="2" charset="2"/>
              <a:buChar char="Ø"/>
              <a:defRPr/>
            </a:pPr>
            <a:r>
              <a:rPr lang="tr-TR" dirty="0" smtClean="0">
                <a:solidFill>
                  <a:schemeClr val="tx1"/>
                </a:solidFill>
                <a:latin typeface="Verdana" pitchFamily="34" charset="0"/>
              </a:rPr>
              <a:t>Başkaları şarkı söylerken onlara katılmaktan hoşlanırlar</a:t>
            </a:r>
            <a:r>
              <a:rPr lang="tr-TR" dirty="0">
                <a:solidFill>
                  <a:schemeClr val="tx1"/>
                </a:solidFill>
                <a:latin typeface="Verdana" pitchFamily="34" charset="0"/>
              </a:rPr>
              <a:t>.</a:t>
            </a:r>
            <a:endParaRPr lang="tr-TR" dirty="0" smtClean="0">
              <a:solidFill>
                <a:schemeClr val="tx1"/>
              </a:solidFill>
              <a:latin typeface="Verdana" pitchFamily="34" charset="0"/>
            </a:endParaRPr>
          </a:p>
          <a:p>
            <a:pPr marL="285750" indent="-285750" eaLnBrk="1" fontAlgn="auto" hangingPunct="1">
              <a:lnSpc>
                <a:spcPct val="150000"/>
              </a:lnSpc>
              <a:spcAft>
                <a:spcPts val="0"/>
              </a:spcAft>
              <a:buFont typeface="Wingdings" panose="05000000000000000000" pitchFamily="2" charset="2"/>
              <a:buChar char="Ø"/>
              <a:defRPr/>
            </a:pPr>
            <a:r>
              <a:rPr lang="tr-TR" dirty="0" smtClean="0">
                <a:solidFill>
                  <a:schemeClr val="tx1"/>
                </a:solidFill>
                <a:latin typeface="Verdana" pitchFamily="34" charset="0"/>
              </a:rPr>
              <a:t>Duygu ve düşüncelerini anlatmak için sık sık müziği araç olarak kullanırlar.</a:t>
            </a:r>
          </a:p>
          <a:p>
            <a:pPr marL="285750" indent="-285750" eaLnBrk="1" fontAlgn="auto" hangingPunct="1">
              <a:lnSpc>
                <a:spcPct val="150000"/>
              </a:lnSpc>
              <a:spcAft>
                <a:spcPts val="0"/>
              </a:spcAft>
              <a:buFont typeface="Wingdings" panose="05000000000000000000" pitchFamily="2" charset="2"/>
              <a:buChar char="Ø"/>
              <a:defRPr/>
            </a:pPr>
            <a:r>
              <a:rPr lang="tr-TR" dirty="0" smtClean="0">
                <a:solidFill>
                  <a:schemeClr val="tx1"/>
                </a:solidFill>
                <a:latin typeface="Verdana" pitchFamily="34" charset="0"/>
              </a:rPr>
              <a:t>Çeşitli müzik aletleri ile ilgilenir, onları çalmayı denerler.</a:t>
            </a:r>
          </a:p>
          <a:p>
            <a:pPr marL="285750" indent="-285750" eaLnBrk="1" fontAlgn="auto" hangingPunct="1">
              <a:lnSpc>
                <a:spcPct val="150000"/>
              </a:lnSpc>
              <a:spcAft>
                <a:spcPts val="0"/>
              </a:spcAft>
              <a:buFont typeface="Wingdings" panose="05000000000000000000" pitchFamily="2" charset="2"/>
              <a:buChar char="Ø"/>
              <a:defRPr/>
            </a:pPr>
            <a:r>
              <a:rPr lang="tr-TR" dirty="0" smtClean="0">
                <a:solidFill>
                  <a:schemeClr val="tx1"/>
                </a:solidFill>
                <a:latin typeface="Verdana" pitchFamily="34" charset="0"/>
              </a:rPr>
              <a:t>Dinlediği şarkıyı kısa zamanda öğrenir, anlamlı ve uygun şekilde söylerler.</a:t>
            </a:r>
          </a:p>
          <a:p>
            <a:pPr marL="0" indent="0" eaLnBrk="1" fontAlgn="auto" hangingPunct="1">
              <a:lnSpc>
                <a:spcPct val="150000"/>
              </a:lnSpc>
              <a:spcAft>
                <a:spcPts val="0"/>
              </a:spcAft>
              <a:buFont typeface="Arial" pitchFamily="34" charset="0"/>
              <a:buNone/>
              <a:defRPr/>
            </a:pPr>
            <a:endParaRPr lang="tr-TR" dirty="0">
              <a:solidFill>
                <a:schemeClr val="tx1"/>
              </a:solidFill>
              <a:latin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342767" y="312320"/>
            <a:ext cx="7405697"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Resim Alanındaki Yetenek Özellikleri</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323528" y="1484784"/>
            <a:ext cx="8572560" cy="4608512"/>
          </a:xfrm>
        </p:spPr>
        <p:txBody>
          <a:bodyPr>
            <a:normAutofit/>
          </a:bodyPr>
          <a:lstStyle/>
          <a:p>
            <a:pPr eaLnBrk="1" hangingPunct="1">
              <a:lnSpc>
                <a:spcPct val="150000"/>
              </a:lnSpc>
              <a:buFont typeface="Wingdings" panose="05000000000000000000" pitchFamily="2" charset="2"/>
              <a:buChar char="Ø"/>
            </a:pPr>
            <a:r>
              <a:rPr lang="tr-TR" altLang="tr-TR" sz="1600" dirty="0" smtClean="0">
                <a:solidFill>
                  <a:schemeClr val="tx1"/>
                </a:solidFill>
                <a:latin typeface="Verdana" pitchFamily="34" charset="0"/>
              </a:rPr>
              <a:t>Çeşitli konularda ve diğer çocukların yaptığından değişik çizimler yaparlar.</a:t>
            </a:r>
          </a:p>
          <a:p>
            <a:pPr eaLnBrk="1" hangingPunct="1">
              <a:lnSpc>
                <a:spcPct val="150000"/>
              </a:lnSpc>
              <a:buFont typeface="Wingdings" panose="05000000000000000000" pitchFamily="2" charset="2"/>
              <a:buChar char="Ø"/>
            </a:pPr>
            <a:r>
              <a:rPr lang="tr-TR" altLang="tr-TR" sz="1600" dirty="0" smtClean="0">
                <a:solidFill>
                  <a:schemeClr val="tx1"/>
                </a:solidFill>
                <a:latin typeface="Verdana" pitchFamily="34" charset="0"/>
              </a:rPr>
              <a:t>Resimlere derinlik verir ve parçalar arasında uygun oranlar kullanırlar.</a:t>
            </a:r>
          </a:p>
          <a:p>
            <a:pPr eaLnBrk="1" hangingPunct="1">
              <a:lnSpc>
                <a:spcPct val="150000"/>
              </a:lnSpc>
              <a:buFont typeface="Wingdings" panose="05000000000000000000" pitchFamily="2" charset="2"/>
              <a:buChar char="Ø"/>
            </a:pPr>
            <a:r>
              <a:rPr lang="tr-TR" altLang="tr-TR" sz="1600" dirty="0" smtClean="0">
                <a:solidFill>
                  <a:schemeClr val="tx1"/>
                </a:solidFill>
                <a:latin typeface="Verdana" pitchFamily="34" charset="0"/>
              </a:rPr>
              <a:t>Resim yapmayı ciddiye alır ve bundan haz duyar ve buna çok zaman harcarlar.</a:t>
            </a:r>
          </a:p>
          <a:p>
            <a:pPr eaLnBrk="1" hangingPunct="1">
              <a:lnSpc>
                <a:spcPct val="150000"/>
              </a:lnSpc>
              <a:buFont typeface="Wingdings" panose="05000000000000000000" pitchFamily="2" charset="2"/>
              <a:buChar char="Ø"/>
            </a:pPr>
            <a:r>
              <a:rPr lang="tr-TR" altLang="tr-TR" sz="1600" dirty="0" smtClean="0">
                <a:solidFill>
                  <a:schemeClr val="tx1"/>
                </a:solidFill>
                <a:latin typeface="Verdana" pitchFamily="34" charset="0"/>
              </a:rPr>
              <a:t>Diğer insanların yaptığı resim çalışmalarına ilgi duyarlar.</a:t>
            </a:r>
          </a:p>
          <a:p>
            <a:pPr eaLnBrk="1" hangingPunct="1">
              <a:lnSpc>
                <a:spcPct val="150000"/>
              </a:lnSpc>
              <a:buFont typeface="Wingdings" panose="05000000000000000000" pitchFamily="2" charset="2"/>
              <a:buChar char="Ø"/>
            </a:pPr>
            <a:r>
              <a:rPr lang="tr-TR" altLang="tr-TR" sz="1600" dirty="0" smtClean="0">
                <a:solidFill>
                  <a:schemeClr val="tx1"/>
                </a:solidFill>
                <a:latin typeface="Verdana" pitchFamily="34" charset="0"/>
              </a:rPr>
              <a:t>Diğerlerinin eleştirilerinden hoşlanır ve yeni şeyler öğrenirler.</a:t>
            </a:r>
          </a:p>
          <a:p>
            <a:pPr eaLnBrk="1" hangingPunct="1">
              <a:lnSpc>
                <a:spcPct val="150000"/>
              </a:lnSpc>
              <a:buFont typeface="Wingdings" panose="05000000000000000000" pitchFamily="2" charset="2"/>
              <a:buChar char="Ø"/>
            </a:pPr>
            <a:r>
              <a:rPr lang="tr-TR" altLang="tr-TR" sz="1600" dirty="0" smtClean="0">
                <a:solidFill>
                  <a:schemeClr val="tx1"/>
                </a:solidFill>
                <a:latin typeface="Verdana" pitchFamily="34" charset="0"/>
              </a:rPr>
              <a:t>Resmi kendi yaşantılarını ve duygularını ifade etmek  için başarılı bir şekilde kullanırlar.</a:t>
            </a:r>
          </a:p>
          <a:p>
            <a:pPr eaLnBrk="1" hangingPunct="1">
              <a:lnSpc>
                <a:spcPct val="150000"/>
              </a:lnSpc>
              <a:buFont typeface="Wingdings" panose="05000000000000000000" pitchFamily="2" charset="2"/>
              <a:buChar char="Ø"/>
            </a:pPr>
            <a:r>
              <a:rPr lang="tr-TR" altLang="tr-TR" sz="1600" dirty="0" smtClean="0">
                <a:solidFill>
                  <a:schemeClr val="tx1"/>
                </a:solidFill>
                <a:latin typeface="Verdana" pitchFamily="34" charset="0"/>
              </a:rPr>
              <a:t>Çamur, sabun ve </a:t>
            </a:r>
            <a:r>
              <a:rPr lang="tr-TR" altLang="tr-TR" sz="1600" dirty="0" err="1" smtClean="0">
                <a:solidFill>
                  <a:schemeClr val="tx1"/>
                </a:solidFill>
                <a:latin typeface="Verdana" pitchFamily="34" charset="0"/>
              </a:rPr>
              <a:t>plastilin</a:t>
            </a:r>
            <a:r>
              <a:rPr lang="tr-TR" altLang="tr-TR" sz="1600" dirty="0" smtClean="0">
                <a:solidFill>
                  <a:schemeClr val="tx1"/>
                </a:solidFill>
                <a:latin typeface="Verdana" pitchFamily="34" charset="0"/>
              </a:rPr>
              <a:t> vb. yumuşak gereçlerle üç boyutlu figürler yapmaya özel bir ilgi gösterirler.</a:t>
            </a:r>
          </a:p>
          <a:p>
            <a:pPr>
              <a:lnSpc>
                <a:spcPct val="150000"/>
              </a:lnSpc>
            </a:pPr>
            <a:endParaRPr lang="tr-TR" sz="1600" dirty="0" smtClean="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15</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475656" y="215355"/>
            <a:ext cx="7668344"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Matematik  Alanındaki Yetenek Özellikleri</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357158" y="1714488"/>
            <a:ext cx="8572560" cy="4608512"/>
          </a:xfrm>
        </p:spPr>
        <p:txBody>
          <a:bodyPr>
            <a:normAutofit/>
          </a:bodyPr>
          <a:lstStyle/>
          <a:p>
            <a:pPr>
              <a:buFont typeface="Wingdings" pitchFamily="2" charset="2"/>
              <a:buChar char="q"/>
            </a:pPr>
            <a:endParaRPr lang="tr-TR" altLang="tr-TR" sz="1800" dirty="0" smtClean="0">
              <a:solidFill>
                <a:schemeClr val="tx1"/>
              </a:solidFill>
              <a:latin typeface="Verdana" pitchFamily="34" charset="0"/>
            </a:endParaRPr>
          </a:p>
          <a:p>
            <a:pPr eaLnBrk="1" hangingPunct="1">
              <a:lnSpc>
                <a:spcPct val="170000"/>
              </a:lnSpc>
              <a:buFont typeface="Wingdings" pitchFamily="2" charset="2"/>
              <a:buChar char="q"/>
            </a:pPr>
            <a:endParaRPr lang="tr-TR" altLang="tr-TR" sz="700" dirty="0" smtClean="0">
              <a:solidFill>
                <a:schemeClr val="tx1"/>
              </a:solidFill>
            </a:endParaRPr>
          </a:p>
          <a:p>
            <a:endParaRPr lang="tr-TR" sz="1800" dirty="0" smtClean="0">
              <a:solidFill>
                <a:schemeClr val="tx1"/>
              </a:solidFill>
            </a:endParaRPr>
          </a:p>
          <a:p>
            <a:endParaRPr lang="tr-TR" sz="1800" dirty="0" smtClean="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16</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
        <p:nvSpPr>
          <p:cNvPr id="8" name="7 Dikdörtgen"/>
          <p:cNvSpPr/>
          <p:nvPr/>
        </p:nvSpPr>
        <p:spPr>
          <a:xfrm>
            <a:off x="611560" y="1556792"/>
            <a:ext cx="7992888" cy="4524315"/>
          </a:xfrm>
          <a:prstGeom prst="rect">
            <a:avLst/>
          </a:prstGeom>
        </p:spPr>
        <p:txBody>
          <a:bodyPr wrap="square">
            <a:spAutoFit/>
          </a:bodyPr>
          <a:lstStyle/>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Verilerin ele alınmasında, düzenlenmesinde göze çarpan yeteneğe sahiptirler.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Orijinal yorumlar yaparlar, zihinsel işlevselliğe sahiptirler.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Yazılı iletişimden ziyade sözlü iletişimi tercih ederler.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Aynı problemi farklı yöntemlerle çözebilirler.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Olağan dışı matematiksel işlemler yapar, gayret gerektiren olağandışı problemler sorarlar.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Problemi kısa sürede çözer, uygulamaya, analize, senteze ve değerlendirmeye odaklanırlar.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Matematiği başka kategorilere entegre edebilirler.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 Yanlış ve doğruyu seçme güçleri fazladır.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 İlgisiz gibi görünen işlemler arasında ilgi kurarlar.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475656" y="215355"/>
            <a:ext cx="7668344"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Fen Alanındaki Yetenek Özellikleri</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467544" y="1484784"/>
            <a:ext cx="8568952" cy="4608512"/>
          </a:xfrm>
        </p:spPr>
        <p:txBody>
          <a:bodyPr>
            <a:normAutofit lnSpcReduction="10000"/>
          </a:bodyPr>
          <a:lstStyle/>
          <a:p>
            <a:pPr eaLnBrk="1" fontAlgn="auto" hangingPunct="1">
              <a:lnSpc>
                <a:spcPct val="150000"/>
              </a:lnSpc>
              <a:spcAft>
                <a:spcPts val="0"/>
              </a:spcAft>
              <a:buFont typeface="Wingdings" panose="05000000000000000000" pitchFamily="2" charset="2"/>
              <a:buChar char="Ø"/>
              <a:defRPr/>
            </a:pPr>
            <a:r>
              <a:rPr lang="tr-TR" sz="1600" dirty="0" smtClean="0">
                <a:solidFill>
                  <a:schemeClr val="tx1"/>
                </a:solidFill>
                <a:latin typeface="Verdana" pitchFamily="34" charset="0"/>
              </a:rPr>
              <a:t>Fikir ve hipotezleri test etmeye yönelik deneyler yaparlar.</a:t>
            </a:r>
          </a:p>
          <a:p>
            <a:pPr eaLnBrk="1" fontAlgn="auto" hangingPunct="1">
              <a:lnSpc>
                <a:spcPct val="150000"/>
              </a:lnSpc>
              <a:spcAft>
                <a:spcPts val="0"/>
              </a:spcAft>
              <a:buFont typeface="Wingdings" panose="05000000000000000000" pitchFamily="2" charset="2"/>
              <a:buChar char="Ø"/>
              <a:defRPr/>
            </a:pPr>
            <a:r>
              <a:rPr lang="tr-TR" sz="1600" dirty="0" smtClean="0">
                <a:solidFill>
                  <a:schemeClr val="tx1"/>
                </a:solidFill>
                <a:latin typeface="Verdana" pitchFamily="34" charset="0"/>
              </a:rPr>
              <a:t>Fen ve teknik araçları kullanabilir ve bunlara vakıf olurlar.</a:t>
            </a:r>
          </a:p>
          <a:p>
            <a:pPr eaLnBrk="1" fontAlgn="auto" hangingPunct="1">
              <a:lnSpc>
                <a:spcPct val="150000"/>
              </a:lnSpc>
              <a:spcAft>
                <a:spcPts val="0"/>
              </a:spcAft>
              <a:buFont typeface="Wingdings" panose="05000000000000000000" pitchFamily="2" charset="2"/>
              <a:buChar char="Ø"/>
              <a:defRPr/>
            </a:pPr>
            <a:r>
              <a:rPr lang="tr-TR" sz="1600" dirty="0" smtClean="0">
                <a:solidFill>
                  <a:schemeClr val="tx1"/>
                </a:solidFill>
                <a:latin typeface="Verdana" pitchFamily="34" charset="0"/>
              </a:rPr>
              <a:t>Yerinde ve yeterli veri seçer, bunlardan çıkarımlar yaparlar.</a:t>
            </a:r>
          </a:p>
          <a:p>
            <a:pPr eaLnBrk="1" fontAlgn="auto" hangingPunct="1">
              <a:lnSpc>
                <a:spcPct val="150000"/>
              </a:lnSpc>
              <a:spcAft>
                <a:spcPts val="0"/>
              </a:spcAft>
              <a:buFont typeface="Wingdings" panose="05000000000000000000" pitchFamily="2" charset="2"/>
              <a:buChar char="Ø"/>
              <a:defRPr/>
            </a:pPr>
            <a:r>
              <a:rPr lang="tr-TR" sz="1600" dirty="0" smtClean="0">
                <a:solidFill>
                  <a:schemeClr val="tx1"/>
                </a:solidFill>
                <a:latin typeface="Verdana" pitchFamily="34" charset="0"/>
              </a:rPr>
              <a:t>Fikirleri hem niceliksel hem de niteliksel ifade edebilirler.</a:t>
            </a:r>
          </a:p>
          <a:p>
            <a:pPr eaLnBrk="1" fontAlgn="auto" hangingPunct="1">
              <a:lnSpc>
                <a:spcPct val="150000"/>
              </a:lnSpc>
              <a:spcAft>
                <a:spcPts val="0"/>
              </a:spcAft>
              <a:buFont typeface="Wingdings" panose="05000000000000000000" pitchFamily="2" charset="2"/>
              <a:buChar char="Ø"/>
              <a:defRPr/>
            </a:pPr>
            <a:r>
              <a:rPr lang="tr-TR" sz="1600" dirty="0" smtClean="0">
                <a:solidFill>
                  <a:schemeClr val="tx1"/>
                </a:solidFill>
                <a:latin typeface="Verdana" pitchFamily="34" charset="0"/>
              </a:rPr>
              <a:t>Fen bilgisini toplumsal değişim için kullanır ve uygularlar.</a:t>
            </a:r>
          </a:p>
          <a:p>
            <a:pPr eaLnBrk="1" fontAlgn="auto" hangingPunct="1">
              <a:lnSpc>
                <a:spcPct val="150000"/>
              </a:lnSpc>
              <a:spcAft>
                <a:spcPts val="0"/>
              </a:spcAft>
              <a:buFont typeface="Wingdings" panose="05000000000000000000" pitchFamily="2" charset="2"/>
              <a:buChar char="Ø"/>
              <a:defRPr/>
            </a:pPr>
            <a:r>
              <a:rPr lang="tr-TR" sz="1600" dirty="0" smtClean="0">
                <a:solidFill>
                  <a:schemeClr val="tx1"/>
                </a:solidFill>
                <a:latin typeface="Verdana" pitchFamily="34" charset="0"/>
              </a:rPr>
              <a:t>Bilimsel gözlem, veri toplama ve yorum yapma becerileri vardır.</a:t>
            </a:r>
          </a:p>
          <a:p>
            <a:pPr eaLnBrk="1" fontAlgn="auto" hangingPunct="1">
              <a:lnSpc>
                <a:spcPct val="150000"/>
              </a:lnSpc>
              <a:spcAft>
                <a:spcPts val="0"/>
              </a:spcAft>
              <a:buFont typeface="Wingdings" panose="05000000000000000000" pitchFamily="2" charset="2"/>
              <a:buChar char="Ø"/>
              <a:defRPr/>
            </a:pPr>
            <a:r>
              <a:rPr lang="tr-TR" sz="1600" dirty="0" smtClean="0">
                <a:solidFill>
                  <a:schemeClr val="tx1"/>
                </a:solidFill>
                <a:latin typeface="Verdana" pitchFamily="34" charset="0"/>
              </a:rPr>
              <a:t>Problemlere yönelik duyarlılığa, yeni fikirler geliştirme yeteneğine ve değerlendirme yeteneğine sahiptirler.</a:t>
            </a:r>
          </a:p>
          <a:p>
            <a:pPr eaLnBrk="1" fontAlgn="auto" hangingPunct="1">
              <a:lnSpc>
                <a:spcPct val="150000"/>
              </a:lnSpc>
              <a:spcAft>
                <a:spcPts val="0"/>
              </a:spcAft>
              <a:buFont typeface="Wingdings" panose="05000000000000000000" pitchFamily="2" charset="2"/>
              <a:buChar char="Ø"/>
              <a:defRPr/>
            </a:pPr>
            <a:r>
              <a:rPr lang="tr-TR" sz="1600" dirty="0" smtClean="0">
                <a:solidFill>
                  <a:schemeClr val="tx1"/>
                </a:solidFill>
                <a:latin typeface="Verdana" pitchFamily="34" charset="0"/>
              </a:rPr>
              <a:t>Yüksek düzeyde mekanik düşünme yeteneğine sahiptirler, uzay ilişkilerine ilgi duyarlar.</a:t>
            </a:r>
          </a:p>
          <a:p>
            <a:pPr eaLnBrk="1" fontAlgn="auto" hangingPunct="1">
              <a:lnSpc>
                <a:spcPct val="150000"/>
              </a:lnSpc>
              <a:spcAft>
                <a:spcPts val="0"/>
              </a:spcAft>
              <a:buFont typeface="Wingdings" panose="05000000000000000000" pitchFamily="2" charset="2"/>
              <a:buChar char="Ø"/>
              <a:defRPr/>
            </a:pPr>
            <a:r>
              <a:rPr lang="tr-TR" sz="1600" dirty="0" smtClean="0">
                <a:solidFill>
                  <a:schemeClr val="tx1"/>
                </a:solidFill>
                <a:latin typeface="Verdana" pitchFamily="34" charset="0"/>
              </a:rPr>
              <a:t>Fen bilgisi konusunda otorite olan kaynakları tarar, fen raporlarını yorumlayarak bir ilgi zemini oluştururlar.</a:t>
            </a:r>
          </a:p>
          <a:p>
            <a:pPr marL="0" indent="0" eaLnBrk="1" fontAlgn="auto" hangingPunct="1">
              <a:spcAft>
                <a:spcPts val="0"/>
              </a:spcAft>
              <a:buFont typeface="Arial" pitchFamily="34" charset="0"/>
              <a:buNone/>
              <a:defRPr/>
            </a:pPr>
            <a:endParaRPr lang="tr-TR" sz="800" dirty="0" smtClean="0">
              <a:solidFill>
                <a:schemeClr val="tx1"/>
              </a:solidFill>
            </a:endParaRPr>
          </a:p>
          <a:p>
            <a:pPr>
              <a:buFont typeface="Wingdings" pitchFamily="2" charset="2"/>
              <a:buChar char="q"/>
            </a:pPr>
            <a:endParaRPr lang="tr-TR" altLang="tr-TR" sz="1600" dirty="0" smtClean="0">
              <a:solidFill>
                <a:schemeClr val="tx1"/>
              </a:solidFill>
              <a:latin typeface="Verdana" pitchFamily="34" charset="0"/>
            </a:endParaRPr>
          </a:p>
          <a:p>
            <a:pPr eaLnBrk="1" hangingPunct="1">
              <a:lnSpc>
                <a:spcPct val="170000"/>
              </a:lnSpc>
              <a:buFont typeface="Wingdings" pitchFamily="2" charset="2"/>
              <a:buChar char="q"/>
            </a:pPr>
            <a:endParaRPr lang="tr-TR" altLang="tr-TR" sz="500" dirty="0" smtClean="0">
              <a:solidFill>
                <a:schemeClr val="tx1"/>
              </a:solidFill>
            </a:endParaRPr>
          </a:p>
          <a:p>
            <a:endParaRPr lang="tr-TR" sz="1600" dirty="0" smtClean="0">
              <a:solidFill>
                <a:schemeClr val="tx1"/>
              </a:solidFill>
            </a:endParaRPr>
          </a:p>
          <a:p>
            <a:endParaRPr lang="tr-TR" sz="1600" dirty="0" smtClean="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17</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2636912"/>
            <a:ext cx="8496944" cy="1446550"/>
          </a:xfrm>
          <a:prstGeom prst="rect">
            <a:avLst/>
          </a:prstGeom>
          <a:gradFill>
            <a:gsLst>
              <a:gs pos="0">
                <a:srgbClr val="C00000"/>
              </a:gs>
              <a:gs pos="100000">
                <a:schemeClr val="accent2">
                  <a:shade val="75000"/>
                  <a:satMod val="120000"/>
                  <a:lumMod val="90000"/>
                </a:schemeClr>
              </a:gs>
            </a:gsLst>
          </a:gradFill>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tr-TR" sz="4400" b="1" dirty="0"/>
              <a:t>PARLAK MI? </a:t>
            </a:r>
            <a:endParaRPr lang="tr-TR" sz="4400" b="1" dirty="0" smtClean="0"/>
          </a:p>
          <a:p>
            <a:pPr algn="ctr">
              <a:defRPr/>
            </a:pPr>
            <a:r>
              <a:rPr lang="tr-TR" sz="4400" b="1" dirty="0" smtClean="0"/>
              <a:t>ÖZEL </a:t>
            </a:r>
            <a:r>
              <a:rPr lang="tr-TR" sz="4400" b="1" dirty="0"/>
              <a:t>YETENEKLİ Mİ?</a:t>
            </a:r>
          </a:p>
        </p:txBody>
      </p:sp>
      <p:sp>
        <p:nvSpPr>
          <p:cNvPr id="6" name="Slayt Numarası Yer Tutucusu 5"/>
          <p:cNvSpPr>
            <a:spLocks noGrp="1"/>
          </p:cNvSpPr>
          <p:nvPr>
            <p:ph type="sldNum" sz="quarter" idx="12"/>
          </p:nvPr>
        </p:nvSpPr>
        <p:spPr/>
        <p:txBody>
          <a:bodyPr/>
          <a:lstStyle/>
          <a:p>
            <a:pPr>
              <a:defRPr/>
            </a:pPr>
            <a:fld id="{3A52865B-ADB8-42A2-B104-A1FA0D2D5B45}" type="slidenum">
              <a:rPr lang="en-US" smtClean="0"/>
              <a:pPr>
                <a:defRPr/>
              </a:pPr>
              <a:t>18</a:t>
            </a:fld>
            <a:endParaRPr lang="en-US"/>
          </a:p>
        </p:txBody>
      </p:sp>
    </p:spTree>
    <p:extLst>
      <p:ext uri="{BB962C8B-B14F-4D97-AF65-F5344CB8AC3E}">
        <p14:creationId xmlns:p14="http://schemas.microsoft.com/office/powerpoint/2010/main" val="1721253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DD943AC-D8E1-497C-AC23-F41D5B2683CD}" type="slidenum">
              <a:rPr lang="en-US" smtClean="0"/>
              <a:pPr>
                <a:defRPr/>
              </a:pPr>
              <a:t>19</a:t>
            </a:fld>
            <a:endParaRPr lang="en-US"/>
          </a:p>
        </p:txBody>
      </p:sp>
      <p:grpSp>
        <p:nvGrpSpPr>
          <p:cNvPr id="5" name="Grup 1"/>
          <p:cNvGrpSpPr>
            <a:grpSpLocks/>
          </p:cNvGrpSpPr>
          <p:nvPr/>
        </p:nvGrpSpPr>
        <p:grpSpPr bwMode="auto">
          <a:xfrm>
            <a:off x="149225" y="300038"/>
            <a:ext cx="649288" cy="1152525"/>
            <a:chOff x="153987" y="401488"/>
            <a:chExt cx="649287" cy="1152525"/>
          </a:xfrm>
        </p:grpSpPr>
        <p:pic>
          <p:nvPicPr>
            <p:cNvPr id="6" name="Oval 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987" y="401488"/>
              <a:ext cx="6492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Metin kutusu 1"/>
            <p:cNvSpPr txBox="1">
              <a:spLocks noChangeArrowheads="1"/>
            </p:cNvSpPr>
            <p:nvPr/>
          </p:nvSpPr>
          <p:spPr bwMode="auto">
            <a:xfrm>
              <a:off x="331786" y="509439"/>
              <a:ext cx="293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P</a:t>
              </a:r>
            </a:p>
          </p:txBody>
        </p:sp>
      </p:grpSp>
      <p:grpSp>
        <p:nvGrpSpPr>
          <p:cNvPr id="8" name="Grup 2"/>
          <p:cNvGrpSpPr>
            <a:grpSpLocks/>
          </p:cNvGrpSpPr>
          <p:nvPr/>
        </p:nvGrpSpPr>
        <p:grpSpPr bwMode="auto">
          <a:xfrm>
            <a:off x="771525" y="409575"/>
            <a:ext cx="649288" cy="1152525"/>
            <a:chOff x="331788" y="1268413"/>
            <a:chExt cx="649287" cy="1152525"/>
          </a:xfrm>
        </p:grpSpPr>
        <p:pic>
          <p:nvPicPr>
            <p:cNvPr id="9" name="Oval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788" y="1268413"/>
              <a:ext cx="6492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etin kutusu 7"/>
            <p:cNvSpPr txBox="1">
              <a:spLocks noChangeArrowheads="1"/>
            </p:cNvSpPr>
            <p:nvPr/>
          </p:nvSpPr>
          <p:spPr bwMode="auto">
            <a:xfrm>
              <a:off x="469900" y="1379538"/>
              <a:ext cx="295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A</a:t>
              </a:r>
            </a:p>
          </p:txBody>
        </p:sp>
      </p:grpSp>
      <p:grpSp>
        <p:nvGrpSpPr>
          <p:cNvPr id="11" name="Grup 4"/>
          <p:cNvGrpSpPr>
            <a:grpSpLocks/>
          </p:cNvGrpSpPr>
          <p:nvPr/>
        </p:nvGrpSpPr>
        <p:grpSpPr bwMode="auto">
          <a:xfrm>
            <a:off x="2079625" y="409575"/>
            <a:ext cx="647700" cy="1177925"/>
            <a:chOff x="2418050" y="387350"/>
            <a:chExt cx="647700" cy="1177925"/>
          </a:xfrm>
        </p:grpSpPr>
        <p:pic>
          <p:nvPicPr>
            <p:cNvPr id="12" name="Oval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8050" y="387350"/>
              <a:ext cx="6477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Metin kutusu 8"/>
            <p:cNvSpPr txBox="1">
              <a:spLocks noChangeArrowheads="1"/>
            </p:cNvSpPr>
            <p:nvPr/>
          </p:nvSpPr>
          <p:spPr bwMode="auto">
            <a:xfrm>
              <a:off x="2595056" y="498474"/>
              <a:ext cx="293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L</a:t>
              </a:r>
            </a:p>
          </p:txBody>
        </p:sp>
      </p:grpSp>
      <p:grpSp>
        <p:nvGrpSpPr>
          <p:cNvPr id="14" name="Grup 3"/>
          <p:cNvGrpSpPr>
            <a:grpSpLocks/>
          </p:cNvGrpSpPr>
          <p:nvPr/>
        </p:nvGrpSpPr>
        <p:grpSpPr bwMode="auto">
          <a:xfrm>
            <a:off x="1414463" y="300038"/>
            <a:ext cx="638175" cy="1152525"/>
            <a:chOff x="1779875" y="360507"/>
            <a:chExt cx="638175" cy="1152525"/>
          </a:xfrm>
        </p:grpSpPr>
        <p:pic>
          <p:nvPicPr>
            <p:cNvPr id="15" name="Oval 10"/>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79875" y="360507"/>
              <a:ext cx="6381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Metin kutusu 9"/>
            <p:cNvSpPr txBox="1">
              <a:spLocks noChangeArrowheads="1"/>
            </p:cNvSpPr>
            <p:nvPr/>
          </p:nvSpPr>
          <p:spPr bwMode="auto">
            <a:xfrm>
              <a:off x="1951324" y="457772"/>
              <a:ext cx="295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R</a:t>
              </a:r>
            </a:p>
          </p:txBody>
        </p:sp>
      </p:grpSp>
      <p:grpSp>
        <p:nvGrpSpPr>
          <p:cNvPr id="17" name="Grup 5"/>
          <p:cNvGrpSpPr>
            <a:grpSpLocks/>
          </p:cNvGrpSpPr>
          <p:nvPr/>
        </p:nvGrpSpPr>
        <p:grpSpPr bwMode="auto">
          <a:xfrm>
            <a:off x="2747963" y="258763"/>
            <a:ext cx="647700" cy="1328737"/>
            <a:chOff x="3071014" y="387206"/>
            <a:chExt cx="647700" cy="1194527"/>
          </a:xfrm>
        </p:grpSpPr>
        <p:pic>
          <p:nvPicPr>
            <p:cNvPr id="18" name="Oval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014" y="387206"/>
              <a:ext cx="647700" cy="1194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Metin kutusu 2"/>
            <p:cNvSpPr txBox="1">
              <a:spLocks noChangeArrowheads="1"/>
            </p:cNvSpPr>
            <p:nvPr/>
          </p:nvSpPr>
          <p:spPr bwMode="auto">
            <a:xfrm>
              <a:off x="3215476" y="516599"/>
              <a:ext cx="358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A</a:t>
              </a:r>
            </a:p>
          </p:txBody>
        </p:sp>
      </p:grpSp>
      <p:grpSp>
        <p:nvGrpSpPr>
          <p:cNvPr id="20" name="Grup 1"/>
          <p:cNvGrpSpPr>
            <a:grpSpLocks/>
          </p:cNvGrpSpPr>
          <p:nvPr/>
        </p:nvGrpSpPr>
        <p:grpSpPr bwMode="auto">
          <a:xfrm>
            <a:off x="3375025" y="341313"/>
            <a:ext cx="647700" cy="1152525"/>
            <a:chOff x="3375025" y="341313"/>
            <a:chExt cx="647700" cy="1152525"/>
          </a:xfrm>
        </p:grpSpPr>
        <p:pic>
          <p:nvPicPr>
            <p:cNvPr id="21" name="Oval 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5025" y="341313"/>
              <a:ext cx="6477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Metin kutusu 3"/>
            <p:cNvSpPr txBox="1">
              <a:spLocks noChangeArrowheads="1"/>
            </p:cNvSpPr>
            <p:nvPr/>
          </p:nvSpPr>
          <p:spPr bwMode="auto">
            <a:xfrm>
              <a:off x="3556000" y="427038"/>
              <a:ext cx="2587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K</a:t>
              </a:r>
            </a:p>
          </p:txBody>
        </p:sp>
      </p:grpSp>
      <p:sp>
        <p:nvSpPr>
          <p:cNvPr id="23" name="Metin kutusu 4"/>
          <p:cNvSpPr txBox="1">
            <a:spLocks noChangeArrowheads="1"/>
          </p:cNvSpPr>
          <p:nvPr/>
        </p:nvSpPr>
        <p:spPr bwMode="auto">
          <a:xfrm>
            <a:off x="323528" y="1076994"/>
            <a:ext cx="4316984" cy="516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İlgilidir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Sorulara cevap verir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Yanıtları bilir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Dikkatini yoğunlaştırır.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Anlamı kavrar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Uyanıktır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Verilen işi tamamlar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İyi fikirleri vardır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Okuldan hoşlanır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Güçlü belleği vardır.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Öğrendiği kadarıyla mutlu olur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Düşünceleri anlar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Kolaylıkla öğrenir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Belli bir sırayla öğrenmekten hoşlanır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Yaşıtlarıyla olmaktan hoşlanır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Bilgiyi özümser.</a:t>
            </a:r>
          </a:p>
          <a:p>
            <a:pPr eaLnBrk="1" hangingPunct="1">
              <a:lnSpc>
                <a:spcPct val="150000"/>
              </a:lnSpc>
              <a:spcBef>
                <a:spcPct val="0"/>
              </a:spcBef>
              <a:buFontTx/>
              <a:buNone/>
            </a:pPr>
            <a:endParaRPr lang="tr-TR" altLang="tr-TR" sz="1300" dirty="0">
              <a:latin typeface="Comic Sans MS" pitchFamily="66" charset="0"/>
            </a:endParaRPr>
          </a:p>
        </p:txBody>
      </p:sp>
      <p:sp>
        <p:nvSpPr>
          <p:cNvPr id="24" name="Metin kutusu 23"/>
          <p:cNvSpPr txBox="1">
            <a:spLocks noChangeArrowheads="1"/>
          </p:cNvSpPr>
          <p:nvPr/>
        </p:nvSpPr>
        <p:spPr bwMode="auto">
          <a:xfrm>
            <a:off x="4811711" y="1003384"/>
            <a:ext cx="4008761"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Oldukça </a:t>
            </a:r>
            <a:r>
              <a:rPr lang="tr-TR" altLang="tr-TR" sz="1400" dirty="0" smtClean="0">
                <a:latin typeface="Verdana" panose="020B0604030504040204" pitchFamily="34" charset="0"/>
                <a:ea typeface="Verdana" panose="020B0604030504040204" pitchFamily="34" charset="0"/>
                <a:cs typeface="Verdana" panose="020B0604030504040204" pitchFamily="34" charset="0"/>
              </a:rPr>
              <a:t>meraklıdır</a:t>
            </a:r>
            <a:endParaRPr lang="tr-TR" altLang="tr-TR" sz="1400" dirty="0">
              <a:latin typeface="Verdana" panose="020B0604030504040204" pitchFamily="34" charset="0"/>
              <a:ea typeface="Verdana" panose="020B0604030504040204" pitchFamily="34" charset="0"/>
              <a:cs typeface="Verdana" panose="020B0604030504040204" pitchFamily="34" charset="0"/>
            </a:endParaRP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Sorunun ayrıntılarını tartışır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Sorular sorar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Hem zihinsel hem fiziksel olarak katılır.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Varsayımlar ortaya atar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Keskin gözlem yapar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Projeler oluşturur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Alışılmamış tuhaf fikirleri vardır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Öğrenmeden hoşlanır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İsabetli tahminlerde bulunur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Çok fazla özeleştiri yapar.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Verilenleri zaten bilmektedir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Büyük yaştakileri ve yetişkinleri arkadaş olarak seçer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 Bilgiyi değiştirip uygular</a:t>
            </a:r>
          </a:p>
        </p:txBody>
      </p:sp>
      <p:cxnSp>
        <p:nvCxnSpPr>
          <p:cNvPr id="25" name="Düz Bağlayıcı 24"/>
          <p:cNvCxnSpPr/>
          <p:nvPr/>
        </p:nvCxnSpPr>
        <p:spPr>
          <a:xfrm>
            <a:off x="4500563" y="1076994"/>
            <a:ext cx="0" cy="5423819"/>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up 1"/>
          <p:cNvGrpSpPr>
            <a:grpSpLocks/>
          </p:cNvGrpSpPr>
          <p:nvPr/>
        </p:nvGrpSpPr>
        <p:grpSpPr bwMode="auto">
          <a:xfrm>
            <a:off x="5062538" y="434975"/>
            <a:ext cx="649287" cy="1152525"/>
            <a:chOff x="153987" y="401488"/>
            <a:chExt cx="649287" cy="1152525"/>
          </a:xfrm>
        </p:grpSpPr>
        <p:pic>
          <p:nvPicPr>
            <p:cNvPr id="27" name="Oval 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987" y="401488"/>
              <a:ext cx="6492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Metin kutusu 1"/>
            <p:cNvSpPr txBox="1">
              <a:spLocks noChangeArrowheads="1"/>
            </p:cNvSpPr>
            <p:nvPr/>
          </p:nvSpPr>
          <p:spPr bwMode="auto">
            <a:xfrm>
              <a:off x="331786" y="509439"/>
              <a:ext cx="293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Ö</a:t>
              </a:r>
            </a:p>
          </p:txBody>
        </p:sp>
      </p:grpSp>
      <p:pic>
        <p:nvPicPr>
          <p:cNvPr id="29" name="Oval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9725" y="407988"/>
            <a:ext cx="64928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Oval 10"/>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7600" y="396875"/>
            <a:ext cx="6381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Oval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6288" y="315913"/>
            <a:ext cx="6477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Metin kutusu 8"/>
          <p:cNvSpPr txBox="1">
            <a:spLocks noChangeArrowheads="1"/>
          </p:cNvSpPr>
          <p:nvPr/>
        </p:nvSpPr>
        <p:spPr bwMode="auto">
          <a:xfrm>
            <a:off x="7639050" y="427038"/>
            <a:ext cx="29368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L</a:t>
            </a:r>
          </a:p>
        </p:txBody>
      </p:sp>
      <p:sp>
        <p:nvSpPr>
          <p:cNvPr id="33" name="Metin kutusu 3"/>
          <p:cNvSpPr txBox="1">
            <a:spLocks noChangeArrowheads="1"/>
          </p:cNvSpPr>
          <p:nvPr/>
        </p:nvSpPr>
        <p:spPr bwMode="auto">
          <a:xfrm>
            <a:off x="6884988" y="500063"/>
            <a:ext cx="2587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E</a:t>
            </a:r>
          </a:p>
        </p:txBody>
      </p:sp>
      <p:sp>
        <p:nvSpPr>
          <p:cNvPr id="34" name="Metin kutusu 1"/>
          <p:cNvSpPr txBox="1">
            <a:spLocks noChangeArrowheads="1"/>
          </p:cNvSpPr>
          <p:nvPr/>
        </p:nvSpPr>
        <p:spPr bwMode="auto">
          <a:xfrm>
            <a:off x="6032500" y="396875"/>
            <a:ext cx="293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Z</a:t>
            </a:r>
          </a:p>
        </p:txBody>
      </p:sp>
      <p:sp>
        <p:nvSpPr>
          <p:cNvPr id="35" name="Metin kutusu 1"/>
          <p:cNvSpPr txBox="1">
            <a:spLocks noChangeArrowheads="1"/>
          </p:cNvSpPr>
          <p:nvPr/>
        </p:nvSpPr>
        <p:spPr bwMode="auto">
          <a:xfrm>
            <a:off x="5503863" y="635000"/>
            <a:ext cx="479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 </a:t>
            </a:r>
          </a:p>
        </p:txBody>
      </p:sp>
    </p:spTree>
    <p:extLst>
      <p:ext uri="{BB962C8B-B14F-4D97-AF65-F5344CB8AC3E}">
        <p14:creationId xmlns:p14="http://schemas.microsoft.com/office/powerpoint/2010/main" val="469310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1 Başlık"/>
          <p:cNvSpPr>
            <a:spLocks noGrp="1"/>
          </p:cNvSpPr>
          <p:nvPr>
            <p:ph type="title"/>
          </p:nvPr>
        </p:nvSpPr>
        <p:spPr>
          <a:xfrm>
            <a:off x="1475656" y="201256"/>
            <a:ext cx="8229600" cy="885825"/>
          </a:xfrm>
        </p:spPr>
        <p:txBody>
          <a:bodyPr>
            <a:normAutofit/>
          </a:bodyPr>
          <a:lstStyle/>
          <a:p>
            <a:pPr indent="0" eaLnBrk="1" hangingPunct="1"/>
            <a:r>
              <a:rPr lang="tr-TR" sz="4400" b="1" dirty="0" smtClean="0">
                <a:solidFill>
                  <a:schemeClr val="tx1"/>
                </a:solidFill>
                <a:latin typeface="Verdana" pitchFamily="34" charset="0"/>
              </a:rPr>
              <a:t>Özel Yetenekli Birey </a:t>
            </a:r>
          </a:p>
        </p:txBody>
      </p:sp>
      <p:sp>
        <p:nvSpPr>
          <p:cNvPr id="41986" name="2 İçerik Yer Tutucusu"/>
          <p:cNvSpPr>
            <a:spLocks noGrp="1"/>
          </p:cNvSpPr>
          <p:nvPr>
            <p:ph idx="1"/>
          </p:nvPr>
        </p:nvSpPr>
        <p:spPr>
          <a:xfrm>
            <a:off x="250825" y="1557338"/>
            <a:ext cx="7993063" cy="2447925"/>
          </a:xfrm>
        </p:spPr>
        <p:txBody>
          <a:bodyPr/>
          <a:lstStyle/>
          <a:p>
            <a:pPr marL="98425" indent="0" algn="just" eaLnBrk="1" hangingPunct="1">
              <a:buFont typeface="Georgia" pitchFamily="18" charset="0"/>
              <a:buNone/>
            </a:pPr>
            <a:r>
              <a:rPr lang="tr-TR" sz="2000" dirty="0" smtClean="0">
                <a:latin typeface="Verdana" pitchFamily="34" charset="0"/>
              </a:rPr>
              <a:t>Zeka, y</a:t>
            </a:r>
            <a:r>
              <a:rPr lang="tr-TR" sz="2000" dirty="0" smtClean="0">
                <a:solidFill>
                  <a:schemeClr val="tx1"/>
                </a:solidFill>
                <a:latin typeface="Verdana" pitchFamily="34" charset="0"/>
              </a:rPr>
              <a:t>aratıcılık, sanat, liderlik kapasitesi veya özel akademik alanlarda, yaşıtlarına göre yüksek düzeyde motivasyon, performans gösterdiği uzmanlar tarafından belirlenen çocuk/öğrencilerdir (BİLSEM Yönergesi, 2007).</a:t>
            </a:r>
          </a:p>
          <a:p>
            <a:pPr marL="98425" indent="0" eaLnBrk="1" hangingPunct="1">
              <a:buFont typeface="Georgia" pitchFamily="18" charset="0"/>
              <a:buNone/>
            </a:pPr>
            <a:endParaRPr lang="tr-TR" sz="2000" dirty="0" smtClean="0">
              <a:solidFill>
                <a:schemeClr val="bg1"/>
              </a:solidFill>
              <a:latin typeface="Verdana" pitchFamily="34" charset="0"/>
            </a:endParaRPr>
          </a:p>
        </p:txBody>
      </p:sp>
      <p:sp>
        <p:nvSpPr>
          <p:cNvPr id="41987" name="3 Slayt Numarası Yer Tutucusu"/>
          <p:cNvSpPr>
            <a:spLocks noGrp="1"/>
          </p:cNvSpPr>
          <p:nvPr>
            <p:ph type="sldNum" sz="quarter" idx="12"/>
          </p:nvPr>
        </p:nvSpPr>
        <p:spPr>
          <a:noFill/>
        </p:spPr>
        <p:txBody>
          <a:bodyPr/>
          <a:lstStyle/>
          <a:p>
            <a:fld id="{E54EED9D-1A3B-41A4-AB3A-FF4FB8574AEF}" type="slidenum">
              <a:rPr lang="en-US" smtClean="0">
                <a:latin typeface="Georgia" pitchFamily="18" charset="0"/>
                <a:ea typeface="ヒラギノ明朝 ProN W3"/>
                <a:cs typeface="ヒラギノ明朝 ProN W3"/>
                <a:sym typeface="Georgia" pitchFamily="18" charset="0"/>
              </a:rPr>
              <a:pPr/>
              <a:t>2</a:t>
            </a:fld>
            <a:endParaRPr lang="en-US" smtClean="0">
              <a:latin typeface="Georgia" pitchFamily="18" charset="0"/>
              <a:ea typeface="ヒラギノ明朝 ProN W3"/>
              <a:cs typeface="ヒラギノ明朝 ProN W3"/>
              <a:sym typeface="Georgia" pitchFamily="18" charset="0"/>
            </a:endParaRPr>
          </a:p>
        </p:txBody>
      </p:sp>
      <p:pic>
        <p:nvPicPr>
          <p:cNvPr id="41988" name="Picture 7" descr="L:\rsm\33.JPG"/>
          <p:cNvPicPr>
            <a:picLocks noChangeAspect="1" noChangeArrowheads="1"/>
          </p:cNvPicPr>
          <p:nvPr/>
        </p:nvPicPr>
        <p:blipFill>
          <a:blip r:embed="rId2" cstate="print"/>
          <a:srcRect/>
          <a:stretch>
            <a:fillRect/>
          </a:stretch>
        </p:blipFill>
        <p:spPr bwMode="auto">
          <a:xfrm>
            <a:off x="395536" y="3861048"/>
            <a:ext cx="7848600" cy="2447925"/>
          </a:xfrm>
          <a:prstGeom prst="rect">
            <a:avLst/>
          </a:prstGeom>
          <a:noFill/>
          <a:ln w="9525">
            <a:noFill/>
            <a:miter lim="800000"/>
            <a:headEnd/>
            <a:tailEnd/>
          </a:ln>
          <a:effectLst>
            <a:softEdge rad="317500"/>
          </a:effectLst>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49" y="11088"/>
            <a:ext cx="1224136" cy="1215266"/>
          </a:xfrm>
          <a:prstGeom prst="rect">
            <a:avLst/>
          </a:prstGeom>
        </p:spPr>
      </p:pic>
      <p:sp>
        <p:nvSpPr>
          <p:cNvPr id="2" name="Dikdörtgen 1"/>
          <p:cNvSpPr/>
          <p:nvPr/>
        </p:nvSpPr>
        <p:spPr bwMode="auto">
          <a:xfrm>
            <a:off x="71049" y="1226354"/>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475656" y="275515"/>
            <a:ext cx="7668344" cy="1146175"/>
          </a:xfrm>
        </p:spPr>
        <p:txBody>
          <a:bodyPr>
            <a:normAutofit/>
          </a:bodyPr>
          <a:lstStyle/>
          <a:p>
            <a:r>
              <a:rPr lang="tr-TR" sz="2400" b="1" dirty="0" smtClean="0">
                <a:solidFill>
                  <a:schemeClr val="tx1"/>
                </a:solidFill>
                <a:effectLst>
                  <a:outerShdw blurRad="38100" dist="38100" dir="2700000" algn="tl">
                    <a:srgbClr val="000000">
                      <a:alpha val="43137"/>
                    </a:srgbClr>
                  </a:outerShdw>
                </a:effectLst>
                <a:latin typeface="Verdana" pitchFamily="34" charset="0"/>
              </a:rPr>
              <a:t>BİLSEM’E Öğrenci Yönlendirirken Dikkat Edilmesi Gereken</a:t>
            </a:r>
            <a:endParaRPr lang="tr-TR" sz="24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357158" y="1714488"/>
            <a:ext cx="8572560" cy="4608512"/>
          </a:xfrm>
        </p:spPr>
        <p:txBody>
          <a:bodyPr/>
          <a:lstStyle/>
          <a:p>
            <a:pPr>
              <a:buNone/>
            </a:pPr>
            <a:endParaRPr lang="tr-TR" altLang="tr-TR" sz="2000" dirty="0" smtClean="0">
              <a:solidFill>
                <a:schemeClr val="bg1"/>
              </a:solidFill>
              <a:latin typeface="Verdana" pitchFamily="34" charset="0"/>
            </a:endParaRPr>
          </a:p>
          <a:p>
            <a:pPr eaLnBrk="1" hangingPunct="1">
              <a:lnSpc>
                <a:spcPct val="170000"/>
              </a:lnSpc>
              <a:buFont typeface="Wingdings" pitchFamily="2" charset="2"/>
              <a:buChar char="q"/>
            </a:pPr>
            <a:endParaRPr lang="tr-TR" altLang="tr-TR" sz="800" dirty="0" smtClean="0"/>
          </a:p>
          <a:p>
            <a:endParaRPr lang="tr-TR" sz="2000" dirty="0" smtClean="0"/>
          </a:p>
          <a:p>
            <a:endParaRPr lang="tr-TR" sz="2000" dirty="0" smtClean="0">
              <a:solidFill>
                <a:schemeClr val="bg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20</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
        <p:nvSpPr>
          <p:cNvPr id="9" name="Metin kutusu 1"/>
          <p:cNvSpPr txBox="1"/>
          <p:nvPr/>
        </p:nvSpPr>
        <p:spPr>
          <a:xfrm>
            <a:off x="121228" y="2492896"/>
            <a:ext cx="9144000" cy="132343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defRPr/>
            </a:pPr>
            <a:endParaRPr lang="tr-TR" altLang="tr-TR" sz="2000" b="1" dirty="0">
              <a:solidFill>
                <a:schemeClr val="bg1"/>
              </a:solidFill>
            </a:endParaRPr>
          </a:p>
          <a:p>
            <a:pPr algn="ctr">
              <a:defRPr/>
            </a:pPr>
            <a:r>
              <a:rPr lang="tr-TR" altLang="tr-TR" sz="2000" b="1" dirty="0" smtClean="0">
                <a:solidFill>
                  <a:schemeClr val="bg1"/>
                </a:solidFill>
                <a:effectLst>
                  <a:outerShdw blurRad="38100" dist="38100" dir="2700000" algn="tl">
                    <a:srgbClr val="000000">
                      <a:alpha val="43137"/>
                    </a:srgbClr>
                  </a:outerShdw>
                </a:effectLst>
                <a:latin typeface="Verdana" pitchFamily="34" charset="0"/>
              </a:rPr>
              <a:t>Ülkemizde ,% </a:t>
            </a:r>
            <a:r>
              <a:rPr lang="tr-TR" altLang="tr-TR" sz="2000" b="1" dirty="0">
                <a:solidFill>
                  <a:schemeClr val="bg1"/>
                </a:solidFill>
                <a:effectLst>
                  <a:outerShdw blurRad="38100" dist="38100" dir="2700000" algn="tl">
                    <a:srgbClr val="000000">
                      <a:alpha val="43137"/>
                    </a:srgbClr>
                  </a:outerShdw>
                </a:effectLst>
                <a:latin typeface="Verdana" pitchFamily="34" charset="0"/>
              </a:rPr>
              <a:t>2 ile </a:t>
            </a:r>
            <a:r>
              <a:rPr lang="tr-TR" altLang="tr-TR" sz="2000" b="1" dirty="0" smtClean="0">
                <a:solidFill>
                  <a:schemeClr val="bg1"/>
                </a:solidFill>
                <a:effectLst>
                  <a:outerShdw blurRad="38100" dist="38100" dir="2700000" algn="tl">
                    <a:srgbClr val="000000">
                      <a:alpha val="43137"/>
                    </a:srgbClr>
                  </a:outerShdw>
                </a:effectLst>
                <a:latin typeface="Verdana" pitchFamily="34" charset="0"/>
              </a:rPr>
              <a:t>%3 </a:t>
            </a:r>
            <a:r>
              <a:rPr lang="tr-TR" altLang="tr-TR" sz="2000" b="1" dirty="0">
                <a:solidFill>
                  <a:schemeClr val="bg1"/>
                </a:solidFill>
                <a:effectLst>
                  <a:outerShdw blurRad="38100" dist="38100" dir="2700000" algn="tl">
                    <a:srgbClr val="000000">
                      <a:alpha val="43137"/>
                    </a:srgbClr>
                  </a:outerShdw>
                </a:effectLst>
                <a:latin typeface="Verdana" pitchFamily="34" charset="0"/>
              </a:rPr>
              <a:t>arasında çocuğun </a:t>
            </a:r>
          </a:p>
          <a:p>
            <a:pPr algn="ctr">
              <a:defRPr/>
            </a:pPr>
            <a:r>
              <a:rPr lang="tr-TR" altLang="tr-TR" sz="2000" b="1" dirty="0" smtClean="0">
                <a:solidFill>
                  <a:schemeClr val="bg1"/>
                </a:solidFill>
                <a:effectLst>
                  <a:outerShdw blurRad="38100" dist="38100" dir="2700000" algn="tl">
                    <a:srgbClr val="000000">
                      <a:alpha val="43137"/>
                    </a:srgbClr>
                  </a:outerShdw>
                </a:effectLst>
                <a:latin typeface="Verdana" pitchFamily="34" charset="0"/>
              </a:rPr>
              <a:t>özel </a:t>
            </a:r>
            <a:r>
              <a:rPr lang="tr-TR" altLang="tr-TR" sz="2000" b="1" dirty="0">
                <a:solidFill>
                  <a:schemeClr val="bg1"/>
                </a:solidFill>
                <a:effectLst>
                  <a:outerShdw blurRad="38100" dist="38100" dir="2700000" algn="tl">
                    <a:srgbClr val="000000">
                      <a:alpha val="43137"/>
                    </a:srgbClr>
                  </a:outerShdw>
                </a:effectLst>
                <a:latin typeface="Verdana" pitchFamily="34" charset="0"/>
              </a:rPr>
              <a:t>yetenekli olduğu tahmin edilmektedir. </a:t>
            </a:r>
          </a:p>
          <a:p>
            <a:pPr>
              <a:defRPr/>
            </a:pPr>
            <a:endParaRPr lang="tr-TR" altLang="tr-TR" sz="2000" b="1" dirty="0">
              <a:solidFill>
                <a:schemeClr val="bg1"/>
              </a:solidFill>
            </a:endParaRPr>
          </a:p>
        </p:txBody>
      </p:sp>
      <p:sp>
        <p:nvSpPr>
          <p:cNvPr id="11" name="Metin kutusu 6"/>
          <p:cNvSpPr txBox="1"/>
          <p:nvPr/>
        </p:nvSpPr>
        <p:spPr>
          <a:xfrm>
            <a:off x="0" y="5657850"/>
            <a:ext cx="9144000" cy="1200329"/>
          </a:xfrm>
          <a:prstGeom prst="rect">
            <a:avLst/>
          </a:prstGeom>
          <a:solidFill>
            <a:srgbClr val="C00000"/>
          </a:solidFill>
        </p:spPr>
        <p:style>
          <a:lnRef idx="3">
            <a:schemeClr val="lt1"/>
          </a:lnRef>
          <a:fillRef idx="1">
            <a:schemeClr val="dk1"/>
          </a:fillRef>
          <a:effectRef idx="1">
            <a:schemeClr val="dk1"/>
          </a:effectRef>
          <a:fontRef idx="minor">
            <a:schemeClr val="lt1"/>
          </a:fontRef>
        </p:style>
        <p:txBody>
          <a:bodyPr wrap="square">
            <a:spAutoFit/>
          </a:bodyPr>
          <a:lstStyle/>
          <a:p>
            <a:pPr algn="ctr">
              <a:defRPr/>
            </a:pPr>
            <a:endParaRPr lang="tr-TR" b="1" dirty="0" smtClean="0">
              <a:solidFill>
                <a:schemeClr val="bg1"/>
              </a:solidFill>
            </a:endParaRPr>
          </a:p>
          <a:p>
            <a:pPr algn="ctr">
              <a:defRPr/>
            </a:pPr>
            <a:r>
              <a:rPr lang="tr-TR" b="1" dirty="0" smtClean="0">
                <a:solidFill>
                  <a:schemeClr val="bg1"/>
                </a:solidFill>
              </a:rPr>
              <a:t>DİKKAT</a:t>
            </a:r>
            <a:r>
              <a:rPr lang="tr-TR" b="1" dirty="0">
                <a:solidFill>
                  <a:schemeClr val="bg1"/>
                </a:solidFill>
              </a:rPr>
              <a:t>: Ancak öğretmenlerimizin sınıflarında  Bilim ve Sanat Merkezine aday gösterecek  öğrenciler in bulunmama </a:t>
            </a:r>
            <a:r>
              <a:rPr lang="tr-TR" b="1" dirty="0" smtClean="0">
                <a:solidFill>
                  <a:schemeClr val="bg1"/>
                </a:solidFill>
              </a:rPr>
              <a:t>ihtimali de vardır.</a:t>
            </a:r>
          </a:p>
          <a:p>
            <a:pPr algn="ctr">
              <a:defRPr/>
            </a:pPr>
            <a:endParaRPr lang="tr-TR"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DD943AC-D8E1-497C-AC23-F41D5B2683CD}" type="slidenum">
              <a:rPr lang="en-US" smtClean="0"/>
              <a:pPr>
                <a:defRPr/>
              </a:pPr>
              <a:t>21</a:t>
            </a:fld>
            <a:endParaRPr lang="en-US"/>
          </a:p>
        </p:txBody>
      </p:sp>
      <p:sp>
        <p:nvSpPr>
          <p:cNvPr id="5" name="Metin kutusu 2"/>
          <p:cNvSpPr txBox="1">
            <a:spLocks noChangeArrowheads="1"/>
          </p:cNvSpPr>
          <p:nvPr/>
        </p:nvSpPr>
        <p:spPr bwMode="auto">
          <a:xfrm>
            <a:off x="716210" y="260349"/>
            <a:ext cx="6981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tr-TR" altLang="tr-TR" sz="2400" b="1" dirty="0">
                <a:latin typeface="Verdana" panose="020B0604030504040204" pitchFamily="34" charset="0"/>
                <a:ea typeface="Verdana" panose="020B0604030504040204" pitchFamily="34" charset="0"/>
                <a:cs typeface="Verdana" panose="020B0604030504040204" pitchFamily="34" charset="0"/>
              </a:rPr>
              <a:t>BİLSEM SEÇİMİNİN </a:t>
            </a:r>
            <a:r>
              <a:rPr lang="tr-TR" altLang="tr-TR" sz="2400" b="1" dirty="0" smtClean="0">
                <a:latin typeface="Verdana" panose="020B0604030504040204" pitchFamily="34" charset="0"/>
                <a:ea typeface="Verdana" panose="020B0604030504040204" pitchFamily="34" charset="0"/>
                <a:cs typeface="Verdana" panose="020B0604030504040204" pitchFamily="34" charset="0"/>
              </a:rPr>
              <a:t>AŞAMALARI </a:t>
            </a:r>
          </a:p>
          <a:p>
            <a:pPr algn="ctr" eaLnBrk="1" hangingPunct="1">
              <a:spcBef>
                <a:spcPct val="0"/>
              </a:spcBef>
              <a:buFontTx/>
              <a:buNone/>
            </a:pPr>
            <a:r>
              <a:rPr lang="tr-TR" altLang="tr-TR" sz="2400" b="1" dirty="0" smtClean="0">
                <a:latin typeface="Verdana" panose="020B0604030504040204" pitchFamily="34" charset="0"/>
                <a:ea typeface="Verdana" panose="020B0604030504040204" pitchFamily="34" charset="0"/>
                <a:cs typeface="Verdana" panose="020B0604030504040204" pitchFamily="34" charset="0"/>
              </a:rPr>
              <a:t>(3. ve 4. Sınıflar)</a:t>
            </a:r>
            <a:endParaRPr lang="tr-TR" altLang="tr-TR" sz="24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Metin kutusu 6"/>
          <p:cNvSpPr txBox="1"/>
          <p:nvPr/>
        </p:nvSpPr>
        <p:spPr>
          <a:xfrm>
            <a:off x="900633" y="1282115"/>
            <a:ext cx="7343775" cy="113877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2015-2016 Eğitim-Öğretim yılında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ilkokul </a:t>
            </a: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1. 2</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 3. ve 4. sınıf </a:t>
            </a: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öğrencileri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genel zihinsel, resim  ve müzik  yeteneği alanlarında sınıf </a:t>
            </a: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öğretmenleri tarafından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aday </a:t>
            </a: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gösterilecektir.</a:t>
            </a:r>
          </a:p>
          <a:p>
            <a:pPr algn="ctr">
              <a:defRPr/>
            </a:pPr>
            <a:endPar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Dikdörtgen 7"/>
          <p:cNvSpPr/>
          <p:nvPr/>
        </p:nvSpPr>
        <p:spPr>
          <a:xfrm>
            <a:off x="370308" y="1425550"/>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a:t>
            </a:r>
          </a:p>
        </p:txBody>
      </p:sp>
      <p:sp>
        <p:nvSpPr>
          <p:cNvPr id="10" name="Metin kutusu 9"/>
          <p:cNvSpPr txBox="1"/>
          <p:nvPr/>
        </p:nvSpPr>
        <p:spPr>
          <a:xfrm>
            <a:off x="900632" y="2609036"/>
            <a:ext cx="7343775" cy="1107996"/>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Aday </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gösterdiğiniz öğrencilerin genel zihinsel, resim ve müzik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alanında </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yaşıtlarının ilerisinde olan, sürekli soru soran, kolay ve çabuk öğrenen, yaratıcı öğrenciler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olmaları önemlidir. </a:t>
            </a:r>
          </a:p>
          <a:p>
            <a:pPr algn="ctr">
              <a:defRPr/>
            </a:pPr>
            <a:endPar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Metin kutusu 11"/>
          <p:cNvSpPr txBox="1"/>
          <p:nvPr/>
        </p:nvSpPr>
        <p:spPr>
          <a:xfrm>
            <a:off x="900630" y="3904600"/>
            <a:ext cx="7343775" cy="892552"/>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Öğrencinin akademik başarısı aday göstermeniz için tek koşul olmayabilir. </a:t>
            </a:r>
          </a:p>
          <a:p>
            <a:pPr algn="ctr">
              <a:defRPr/>
            </a:pPr>
            <a:endPar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Dikdörtgen 13"/>
          <p:cNvSpPr/>
          <p:nvPr/>
        </p:nvSpPr>
        <p:spPr>
          <a:xfrm>
            <a:off x="323528" y="2721694"/>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2</a:t>
            </a:r>
          </a:p>
        </p:txBody>
      </p:sp>
      <p:sp>
        <p:nvSpPr>
          <p:cNvPr id="15" name="Dikdörtgen 14"/>
          <p:cNvSpPr/>
          <p:nvPr/>
        </p:nvSpPr>
        <p:spPr>
          <a:xfrm>
            <a:off x="395536" y="3873822"/>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3</a:t>
            </a:r>
            <a:endPar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3" name="Metin kutusu 12"/>
          <p:cNvSpPr txBox="1"/>
          <p:nvPr/>
        </p:nvSpPr>
        <p:spPr>
          <a:xfrm>
            <a:off x="900629" y="4914453"/>
            <a:ext cx="7343775" cy="153888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Öğrencilerin </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ve ailelerinin grup taraması ve bireysel incelemelerde seçilmemelerinden kaynaklı olumsuzluklar yaşamamaları için hem aday göstermelerinde hem de gözlem formlarını doldururken gerekli hassasiyetin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(kişisel gizlilik) gösterilmesi sürecin sağlıklı işlemesi açısından önemlidir. </a:t>
            </a:r>
          </a:p>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Dikdörtgen 17"/>
          <p:cNvSpPr/>
          <p:nvPr/>
        </p:nvSpPr>
        <p:spPr>
          <a:xfrm>
            <a:off x="411943" y="5241974"/>
            <a:ext cx="345904" cy="923330"/>
          </a:xfrm>
          <a:prstGeom prst="rect">
            <a:avLst/>
          </a:prstGeom>
        </p:spPr>
        <p:txBody>
          <a:bodyPr>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4</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3539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DD943AC-D8E1-497C-AC23-F41D5B2683CD}" type="slidenum">
              <a:rPr lang="en-US" smtClean="0">
                <a:latin typeface="Verdana" panose="020B0604030504040204" pitchFamily="34" charset="0"/>
                <a:ea typeface="Verdana" panose="020B0604030504040204" pitchFamily="34" charset="0"/>
                <a:cs typeface="Verdana" panose="020B0604030504040204" pitchFamily="34" charset="0"/>
              </a:rPr>
              <a:pPr>
                <a:defRPr/>
              </a:pPr>
              <a:t>22</a:t>
            </a:fld>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4" name="Metin kutusu 13"/>
          <p:cNvSpPr txBox="1"/>
          <p:nvPr/>
        </p:nvSpPr>
        <p:spPr>
          <a:xfrm>
            <a:off x="971600" y="1772816"/>
            <a:ext cx="7345362" cy="1323439"/>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İlinizdeki rehber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öğretmenler </a:t>
            </a: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tarafından 1.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2. 3. ve 4. sınıf </a:t>
            </a: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öğretmenlerine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özel </a:t>
            </a: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yeteneklilerin özellikleri ve  tanılama süreci ile ilgili bilgilendirme 05 Ekim-06 Kasım 2015 tarihleri arasında yapılacaktır.</a:t>
            </a: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Metin kutusu 14"/>
          <p:cNvSpPr txBox="1"/>
          <p:nvPr/>
        </p:nvSpPr>
        <p:spPr>
          <a:xfrm>
            <a:off x="977436" y="3356992"/>
            <a:ext cx="7345362" cy="1107996"/>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Aday gösterilen öğrencilerin sınav giriş ücretlerinin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(35 TL) veliler </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tarafından banka hesabına yatırılması ve gözlem formlarının e-okul sisteminden doldurulması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gerekmektedir. 09 – 27 Kasım 2015</a:t>
            </a:r>
            <a:r>
              <a:rPr lang="tr-TR" sz="1400" dirty="0"/>
              <a:t>	</a:t>
            </a: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Metin kutusu 19"/>
          <p:cNvSpPr txBox="1"/>
          <p:nvPr/>
        </p:nvSpPr>
        <p:spPr>
          <a:xfrm>
            <a:off x="971600" y="548680"/>
            <a:ext cx="7345362" cy="892552"/>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Sınıf öğretmenleri aday gösterecekleri öğrencileri en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fazla iki yetenek alanından </a:t>
            </a:r>
            <a:r>
              <a:rPr lang="tr-TR" alt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aday gösterebilecektir.</a:t>
            </a:r>
          </a:p>
          <a:p>
            <a:pPr algn="ctr">
              <a:defRPr/>
            </a:pPr>
            <a:endPar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Dikdörtgen 20"/>
          <p:cNvSpPr/>
          <p:nvPr/>
        </p:nvSpPr>
        <p:spPr>
          <a:xfrm>
            <a:off x="389120" y="548680"/>
            <a:ext cx="345904" cy="923330"/>
          </a:xfrm>
          <a:prstGeom prst="rect">
            <a:avLst/>
          </a:prstGeom>
        </p:spPr>
        <p:txBody>
          <a:bodyPr>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5</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
        <p:nvSpPr>
          <p:cNvPr id="23" name="Dikdörtgen 22"/>
          <p:cNvSpPr/>
          <p:nvPr/>
        </p:nvSpPr>
        <p:spPr>
          <a:xfrm>
            <a:off x="389120" y="1988840"/>
            <a:ext cx="345904" cy="923330"/>
          </a:xfrm>
          <a:prstGeom prst="rect">
            <a:avLst/>
          </a:prstGeom>
        </p:spPr>
        <p:txBody>
          <a:bodyPr>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6</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2" name="Dikdörtgen 11"/>
          <p:cNvSpPr/>
          <p:nvPr/>
        </p:nvSpPr>
        <p:spPr>
          <a:xfrm>
            <a:off x="389120" y="3429000"/>
            <a:ext cx="345904" cy="923330"/>
          </a:xfrm>
          <a:prstGeom prst="rect">
            <a:avLst/>
          </a:prstGeom>
        </p:spPr>
        <p:txBody>
          <a:bodyPr>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7</a:t>
            </a:r>
          </a:p>
        </p:txBody>
      </p:sp>
      <p:sp>
        <p:nvSpPr>
          <p:cNvPr id="16" name="Metin kutusu 15"/>
          <p:cNvSpPr txBox="1"/>
          <p:nvPr/>
        </p:nvSpPr>
        <p:spPr>
          <a:xfrm>
            <a:off x="946127" y="4941168"/>
            <a:ext cx="7376671" cy="1107996"/>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ctr">
              <a:defRPr/>
            </a:pPr>
            <a:endPar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Aday gösterilen ve gözlem formu doldurulan öğrencilerin http://www.meb.gov.tr internet adresinden yayımlanması </a:t>
            </a:r>
            <a:endPar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06 Ocak 2016</a:t>
            </a:r>
            <a:r>
              <a:rPr lang="tr-TR" sz="1400" dirty="0">
                <a:solidFill>
                  <a:schemeClr val="tx1"/>
                </a:solidFill>
              </a:rPr>
              <a:t>	</a:t>
            </a: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Dikdörtgen 16"/>
          <p:cNvSpPr/>
          <p:nvPr/>
        </p:nvSpPr>
        <p:spPr>
          <a:xfrm>
            <a:off x="389120" y="5033501"/>
            <a:ext cx="345904" cy="923330"/>
          </a:xfrm>
          <a:prstGeom prst="rect">
            <a:avLst/>
          </a:prstGeom>
        </p:spPr>
        <p:txBody>
          <a:bodyPr>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8</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70074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DD943AC-D8E1-497C-AC23-F41D5B2683CD}" type="slidenum">
              <a:rPr lang="en-US" smtClean="0">
                <a:latin typeface="Verdana" panose="020B0604030504040204" pitchFamily="34" charset="0"/>
                <a:ea typeface="Verdana" panose="020B0604030504040204" pitchFamily="34" charset="0"/>
                <a:cs typeface="Verdana" panose="020B0604030504040204" pitchFamily="34" charset="0"/>
              </a:rPr>
              <a:pPr>
                <a:defRPr/>
              </a:pPr>
              <a:t>23</a:t>
            </a:fld>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7" name="Metin kutusu 16"/>
          <p:cNvSpPr txBox="1"/>
          <p:nvPr/>
        </p:nvSpPr>
        <p:spPr>
          <a:xfrm>
            <a:off x="1207891" y="524654"/>
            <a:ext cx="7516148" cy="892552"/>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ctr">
              <a:defRPr/>
            </a:pPr>
            <a:endPar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Öğrencilerin </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sınav giriş belgelerini bağlı bulundukları okul müdürlüklerine onaylattırılması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26 Ocak – 12 Şubat 2016</a:t>
            </a:r>
            <a:endPar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Metin kutusu 17"/>
          <p:cNvSpPr txBox="1"/>
          <p:nvPr/>
        </p:nvSpPr>
        <p:spPr>
          <a:xfrm>
            <a:off x="1185793" y="3068960"/>
            <a:ext cx="7561262" cy="923330"/>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200" b="1" dirty="0" smtClean="0">
              <a:solidFill>
                <a:schemeClr val="tx1"/>
              </a:solidFill>
            </a:endParaRPr>
          </a:p>
          <a:p>
            <a:pPr algn="ct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Grup tarama sınav soru ve cevap anahtarının http://www.meb.gov.tr internet adresinden yayımlanması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16 Şubat 2016</a:t>
            </a:r>
            <a:r>
              <a:rPr lang="tr-TR" sz="1400" dirty="0"/>
              <a:t>	</a:t>
            </a:r>
          </a:p>
          <a:p>
            <a:pPr algn="ctr">
              <a:defRPr/>
            </a:pPr>
            <a:endParaRPr lang="tr-TR" sz="1400" b="1" dirty="0">
              <a:solidFill>
                <a:schemeClr val="tx1"/>
              </a:solidFill>
            </a:endParaRPr>
          </a:p>
        </p:txBody>
      </p:sp>
      <p:sp>
        <p:nvSpPr>
          <p:cNvPr id="19" name="Metin kutusu 18"/>
          <p:cNvSpPr txBox="1"/>
          <p:nvPr/>
        </p:nvSpPr>
        <p:spPr>
          <a:xfrm>
            <a:off x="1185333" y="1844824"/>
            <a:ext cx="7561263" cy="707886"/>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pt-BR" sz="1400" b="1" dirty="0">
                <a:solidFill>
                  <a:schemeClr val="tx1"/>
                </a:solidFill>
                <a:latin typeface="Verdana" panose="020B0604030504040204" pitchFamily="34" charset="0"/>
                <a:ea typeface="Verdana" panose="020B0604030504040204" pitchFamily="34" charset="0"/>
                <a:cs typeface="Verdana" panose="020B0604030504040204" pitchFamily="34" charset="0"/>
              </a:rPr>
              <a:t>Grup Tarama Sınavı ( Pazar Saat:10.00 )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14 Şubat 2016</a:t>
            </a:r>
            <a:r>
              <a:rPr lang="pt-BR" sz="1400" dirty="0"/>
              <a:t>	</a:t>
            </a:r>
          </a:p>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Dikdörtgen 24"/>
          <p:cNvSpPr/>
          <p:nvPr/>
        </p:nvSpPr>
        <p:spPr>
          <a:xfrm>
            <a:off x="-36512" y="1737102"/>
            <a:ext cx="1296143" cy="923330"/>
          </a:xfrm>
          <a:prstGeom prst="rect">
            <a:avLst/>
          </a:prstGeom>
        </p:spPr>
        <p:txBody>
          <a:bodyPr wrap="square">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10</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
        <p:nvSpPr>
          <p:cNvPr id="27" name="Dikdörtgen 26"/>
          <p:cNvSpPr/>
          <p:nvPr/>
        </p:nvSpPr>
        <p:spPr>
          <a:xfrm>
            <a:off x="35496" y="476672"/>
            <a:ext cx="1229083" cy="923330"/>
          </a:xfrm>
          <a:prstGeom prst="rect">
            <a:avLst/>
          </a:prstGeom>
        </p:spPr>
        <p:txBody>
          <a:bodyPr wrap="square">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9</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
        <p:nvSpPr>
          <p:cNvPr id="28" name="Dikdörtgen 27"/>
          <p:cNvSpPr/>
          <p:nvPr/>
        </p:nvSpPr>
        <p:spPr>
          <a:xfrm>
            <a:off x="-103573" y="3068960"/>
            <a:ext cx="1512168" cy="923330"/>
          </a:xfrm>
          <a:prstGeom prst="rect">
            <a:avLst/>
          </a:prstGeom>
        </p:spPr>
        <p:txBody>
          <a:bodyPr wrap="square">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11</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2" name="Metin kutusu 11"/>
          <p:cNvSpPr txBox="1"/>
          <p:nvPr/>
        </p:nvSpPr>
        <p:spPr>
          <a:xfrm>
            <a:off x="1160561" y="4437112"/>
            <a:ext cx="7554117" cy="892552"/>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ctr">
              <a:defRPr/>
            </a:pPr>
            <a:endPar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Grup tarama sınav sonuçlarının http://www.meb.gov.tr adresinden yayımlanması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09 Mart 2016</a:t>
            </a:r>
            <a:r>
              <a:rPr lang="tr-TR" sz="1400" dirty="0"/>
              <a:t>	</a:t>
            </a: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Dikdörtgen 13"/>
          <p:cNvSpPr/>
          <p:nvPr/>
        </p:nvSpPr>
        <p:spPr>
          <a:xfrm>
            <a:off x="-108520" y="4437112"/>
            <a:ext cx="1512168" cy="923330"/>
          </a:xfrm>
          <a:prstGeom prst="rect">
            <a:avLst/>
          </a:prstGeom>
        </p:spPr>
        <p:txBody>
          <a:bodyPr wrap="square">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12</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84826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DD943AC-D8E1-497C-AC23-F41D5B2683CD}" type="slidenum">
              <a:rPr lang="en-US" smtClean="0">
                <a:latin typeface="Verdana" panose="020B0604030504040204" pitchFamily="34" charset="0"/>
                <a:ea typeface="Verdana" panose="020B0604030504040204" pitchFamily="34" charset="0"/>
                <a:cs typeface="Verdana" panose="020B0604030504040204" pitchFamily="34" charset="0"/>
              </a:rPr>
              <a:pPr>
                <a:defRPr/>
              </a:pPr>
              <a:t>24</a:t>
            </a:fld>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7" name="Metin kutusu 16"/>
          <p:cNvSpPr txBox="1"/>
          <p:nvPr/>
        </p:nvSpPr>
        <p:spPr>
          <a:xfrm>
            <a:off x="1199441" y="548680"/>
            <a:ext cx="7516148" cy="1107996"/>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ctr">
              <a:defRPr/>
            </a:pPr>
            <a:endParaRPr lang="tr-TR" alt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Bireysel değerlendirme için hak kazanan öğrencilerin randevularının </a:t>
            </a:r>
            <a:r>
              <a:rPr lang="tr-TR" sz="1400" b="1" i="1" dirty="0">
                <a:solidFill>
                  <a:schemeClr val="tx1"/>
                </a:solidFill>
                <a:latin typeface="Verdana" panose="020B0604030504040204" pitchFamily="34" charset="0"/>
                <a:ea typeface="Verdana" panose="020B0604030504040204" pitchFamily="34" charset="0"/>
                <a:cs typeface="Verdana" panose="020B0604030504040204" pitchFamily="34" charset="0"/>
              </a:rPr>
              <a:t>İl Tanılama Komisyonu </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tarafından düzenlenmesi ve velilere duyurulması </a:t>
            </a:r>
            <a:r>
              <a:rPr lang="tr-TR" sz="1400" dirty="0"/>
              <a:t>	</a:t>
            </a:r>
          </a:p>
          <a:p>
            <a:pPr algn="ct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21 – 30 Mart 2016</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Metin kutusu 17"/>
          <p:cNvSpPr txBox="1"/>
          <p:nvPr/>
        </p:nvSpPr>
        <p:spPr>
          <a:xfrm>
            <a:off x="1214518" y="3212976"/>
            <a:ext cx="7561262" cy="954107"/>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endPar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Bireysel </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değerlendirme sonuçlarının Özel Eğitim ve Rehberlik Hizmetleri Genel Müdürlüğü’ne bildirilmesi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27 Haziran – 16 Temmuz 2016</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algn="ctr"/>
            <a:r>
              <a:rPr lang="tr-TR" sz="1400" dirty="0"/>
              <a:t>	</a:t>
            </a:r>
          </a:p>
        </p:txBody>
      </p:sp>
      <p:sp>
        <p:nvSpPr>
          <p:cNvPr id="19" name="Metin kutusu 18"/>
          <p:cNvSpPr txBox="1"/>
          <p:nvPr/>
        </p:nvSpPr>
        <p:spPr>
          <a:xfrm>
            <a:off x="1246225" y="1916832"/>
            <a:ext cx="7561263" cy="923330"/>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Bireysel değerlendirmelerin yapılması </a:t>
            </a: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04 Nisan – 24 Haziran 2016</a:t>
            </a:r>
            <a:endPar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pt-BR" sz="1400" dirty="0"/>
              <a:t>	</a:t>
            </a:r>
          </a:p>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Dikdörtgen 24"/>
          <p:cNvSpPr/>
          <p:nvPr/>
        </p:nvSpPr>
        <p:spPr>
          <a:xfrm>
            <a:off x="-36512" y="1916832"/>
            <a:ext cx="1296143" cy="923330"/>
          </a:xfrm>
          <a:prstGeom prst="rect">
            <a:avLst/>
          </a:prstGeom>
        </p:spPr>
        <p:txBody>
          <a:bodyPr wrap="square">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14</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
        <p:nvSpPr>
          <p:cNvPr id="28" name="Dikdörtgen 27"/>
          <p:cNvSpPr/>
          <p:nvPr/>
        </p:nvSpPr>
        <p:spPr>
          <a:xfrm>
            <a:off x="-103573" y="3225750"/>
            <a:ext cx="1512168" cy="923330"/>
          </a:xfrm>
          <a:prstGeom prst="rect">
            <a:avLst/>
          </a:prstGeom>
        </p:spPr>
        <p:txBody>
          <a:bodyPr wrap="square">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15</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4" name="Dikdörtgen 13"/>
          <p:cNvSpPr/>
          <p:nvPr/>
        </p:nvSpPr>
        <p:spPr>
          <a:xfrm>
            <a:off x="-76676" y="733346"/>
            <a:ext cx="1296143" cy="923330"/>
          </a:xfrm>
          <a:prstGeom prst="rect">
            <a:avLst/>
          </a:prstGeom>
        </p:spPr>
        <p:txBody>
          <a:bodyPr wrap="square">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13</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Metin kutusu 14"/>
          <p:cNvSpPr txBox="1"/>
          <p:nvPr/>
        </p:nvSpPr>
        <p:spPr>
          <a:xfrm>
            <a:off x="1199441" y="4581128"/>
            <a:ext cx="7561262" cy="1169551"/>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endPar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Bireysel </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inceleme sonucu “Bilim ve Sanat Merkezleri” ne yerleşme hakkı kazanan öğrencilerin www.meb.gov.tr adresinden duyurulması </a:t>
            </a:r>
            <a:r>
              <a:rPr lang="tr-TR" sz="1400" dirty="0"/>
              <a:t>	</a:t>
            </a:r>
          </a:p>
          <a:p>
            <a:pPr algn="ctr"/>
            <a:r>
              <a:rPr lang="tr-TR"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10 Ağustos 2016</a:t>
            </a:r>
            <a:r>
              <a:rPr lang="tr-TR" sz="1400" dirty="0"/>
              <a:t>	</a:t>
            </a:r>
            <a:endParaRPr lang="tr-TR" sz="1400" dirty="0" smtClean="0"/>
          </a:p>
          <a:p>
            <a:pPr algn="ctr"/>
            <a:endParaRPr lang="tr-TR" sz="1400" dirty="0"/>
          </a:p>
        </p:txBody>
      </p:sp>
      <p:sp>
        <p:nvSpPr>
          <p:cNvPr id="16" name="Dikdörtgen 15"/>
          <p:cNvSpPr/>
          <p:nvPr/>
        </p:nvSpPr>
        <p:spPr>
          <a:xfrm>
            <a:off x="-108520" y="4641636"/>
            <a:ext cx="1512168" cy="923330"/>
          </a:xfrm>
          <a:prstGeom prst="rect">
            <a:avLst/>
          </a:prstGeom>
        </p:spPr>
        <p:txBody>
          <a:bodyPr wrap="square">
            <a:spAutoFit/>
          </a:bodyPr>
          <a:lstStyle/>
          <a:p>
            <a:pPr algn="ctr">
              <a:defRPr/>
            </a:pPr>
            <a:r>
              <a:rPr lang="tr-TR" sz="54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16</a:t>
            </a:r>
            <a:endPar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918407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a:bodyPr>
          <a:lstStyle/>
          <a:p>
            <a:r>
              <a:rPr lang="tr-TR" sz="2200" dirty="0">
                <a:latin typeface="Verdana" panose="020B0604030504040204" pitchFamily="34" charset="0"/>
                <a:ea typeface="Verdana" panose="020B0604030504040204" pitchFamily="34" charset="0"/>
                <a:cs typeface="Verdana" panose="020B0604030504040204" pitchFamily="34" charset="0"/>
              </a:rPr>
              <a:t>BİLİM VE SANAT MERKEZLERİNE ADAY GÖSTERME</a:t>
            </a:r>
            <a:br>
              <a:rPr lang="tr-TR" sz="2200" dirty="0">
                <a:latin typeface="Verdana" panose="020B0604030504040204" pitchFamily="34" charset="0"/>
                <a:ea typeface="Verdana" panose="020B0604030504040204" pitchFamily="34" charset="0"/>
                <a:cs typeface="Verdana" panose="020B0604030504040204" pitchFamily="34" charset="0"/>
              </a:rPr>
            </a:br>
            <a:r>
              <a:rPr lang="tr-TR" sz="2200" dirty="0" smtClean="0">
                <a:latin typeface="Verdana" panose="020B0604030504040204" pitchFamily="34" charset="0"/>
                <a:ea typeface="Verdana" panose="020B0604030504040204" pitchFamily="34" charset="0"/>
                <a:cs typeface="Verdana" panose="020B0604030504040204" pitchFamily="34" charset="0"/>
              </a:rPr>
              <a:t>3. </a:t>
            </a:r>
            <a:r>
              <a:rPr lang="tr-TR" sz="2200" dirty="0">
                <a:latin typeface="Verdana" panose="020B0604030504040204" pitchFamily="34" charset="0"/>
                <a:ea typeface="Verdana" panose="020B0604030504040204" pitchFamily="34" charset="0"/>
                <a:cs typeface="Verdana" panose="020B0604030504040204" pitchFamily="34" charset="0"/>
              </a:rPr>
              <a:t>ve 4</a:t>
            </a:r>
            <a:r>
              <a:rPr lang="tr-TR" sz="2200" dirty="0" smtClean="0">
                <a:latin typeface="Verdana" panose="020B0604030504040204" pitchFamily="34" charset="0"/>
                <a:ea typeface="Verdana" panose="020B0604030504040204" pitchFamily="34" charset="0"/>
                <a:cs typeface="Verdana" panose="020B0604030504040204" pitchFamily="34" charset="0"/>
              </a:rPr>
              <a:t>. </a:t>
            </a:r>
            <a:r>
              <a:rPr lang="tr-TR" sz="2200" dirty="0">
                <a:latin typeface="Verdana" panose="020B0604030504040204" pitchFamily="34" charset="0"/>
                <a:ea typeface="Verdana" panose="020B0604030504040204" pitchFamily="34" charset="0"/>
                <a:cs typeface="Verdana" panose="020B0604030504040204" pitchFamily="34" charset="0"/>
              </a:rPr>
              <a:t>Sınıf Düzeyi </a:t>
            </a:r>
            <a:endParaRPr lang="tr-TR" sz="2200" dirty="0"/>
          </a:p>
        </p:txBody>
      </p:sp>
      <p:sp>
        <p:nvSpPr>
          <p:cNvPr id="2" name="İçerik Yer Tutucusu 1"/>
          <p:cNvSpPr>
            <a:spLocks noGrp="1"/>
          </p:cNvSpPr>
          <p:nvPr>
            <p:ph idx="1"/>
          </p:nvPr>
        </p:nvSpPr>
        <p:spPr/>
        <p:txBody>
          <a:bodyPr>
            <a:normAutofit fontScale="85000" lnSpcReduction="10000"/>
          </a:bodyPr>
          <a:lstStyle/>
          <a:p>
            <a:pPr algn="just"/>
            <a:r>
              <a:rPr lang="tr-TR" sz="1800" dirty="0">
                <a:latin typeface="Verdana" panose="020B0604030504040204" pitchFamily="34" charset="0"/>
                <a:ea typeface="Verdana" panose="020B0604030504040204" pitchFamily="34" charset="0"/>
                <a:cs typeface="Verdana" panose="020B0604030504040204" pitchFamily="34" charset="0"/>
              </a:rPr>
              <a:t>3. ve 4. sınıf düzeyinde olup aday gösterilen ve Bilim ve Sanat Merkezi Grup Tarama Sınavına girecek öğrencilerin velileri tarafından 35.00 TL sınav ücretini </a:t>
            </a:r>
            <a:r>
              <a:rPr lang="tr-TR" sz="1800" b="1" dirty="0">
                <a:latin typeface="Verdana" panose="020B0604030504040204" pitchFamily="34" charset="0"/>
                <a:ea typeface="Verdana" panose="020B0604030504040204" pitchFamily="34" charset="0"/>
                <a:cs typeface="Verdana" panose="020B0604030504040204" pitchFamily="34" charset="0"/>
              </a:rPr>
              <a:t>09 Kasım - 27 Kasım 2015 </a:t>
            </a:r>
            <a:r>
              <a:rPr lang="tr-TR" sz="1800" dirty="0">
                <a:latin typeface="Verdana" panose="020B0604030504040204" pitchFamily="34" charset="0"/>
                <a:ea typeface="Verdana" panose="020B0604030504040204" pitchFamily="34" charset="0"/>
                <a:cs typeface="Verdana" panose="020B0604030504040204" pitchFamily="34" charset="0"/>
              </a:rPr>
              <a:t>tarihleri arasında </a:t>
            </a:r>
            <a:r>
              <a:rPr lang="tr-TR" sz="1800" b="1" i="1" dirty="0">
                <a:latin typeface="Verdana" panose="020B0604030504040204" pitchFamily="34" charset="0"/>
                <a:ea typeface="Verdana" panose="020B0604030504040204" pitchFamily="34" charset="0"/>
                <a:cs typeface="Verdana" panose="020B0604030504040204" pitchFamily="34" charset="0"/>
              </a:rPr>
              <a:t>“Kurumsal Tahsilat Programı” </a:t>
            </a:r>
            <a:r>
              <a:rPr lang="tr-TR" sz="1800" dirty="0">
                <a:latin typeface="Verdana" panose="020B0604030504040204" pitchFamily="34" charset="0"/>
                <a:ea typeface="Verdana" panose="020B0604030504040204" pitchFamily="34" charset="0"/>
                <a:cs typeface="Verdana" panose="020B0604030504040204" pitchFamily="34" charset="0"/>
              </a:rPr>
              <a:t>aracılığıyla T.C. Ziraat Bankası, Türkiye Vakıflar Bankası ve Türkiye Halk Bankası şubelerinden herhangi birine yatırmaları gerekmektedir. </a:t>
            </a:r>
          </a:p>
          <a:p>
            <a:pPr algn="just"/>
            <a:r>
              <a:rPr lang="tr-TR" sz="1800" dirty="0">
                <a:latin typeface="Verdana" panose="020B0604030504040204" pitchFamily="34" charset="0"/>
                <a:ea typeface="Verdana" panose="020B0604030504040204" pitchFamily="34" charset="0"/>
                <a:cs typeface="Verdana" panose="020B0604030504040204" pitchFamily="34" charset="0"/>
              </a:rPr>
              <a:t>3. ve 4. sınıf düzeyinde olup sınıf öğretmenleri tarafından aday gösterilen ve belirtilen banka hesaplarına ücretlerini yatıran öğrencilerin yetenek alanlarına göre (resim, müzik, genel yetenek) gözlem formları </a:t>
            </a:r>
            <a:r>
              <a:rPr lang="tr-TR" sz="1800" b="1" dirty="0">
                <a:latin typeface="Verdana" panose="020B0604030504040204" pitchFamily="34" charset="0"/>
                <a:ea typeface="Verdana" panose="020B0604030504040204" pitchFamily="34" charset="0"/>
                <a:cs typeface="Verdana" panose="020B0604030504040204" pitchFamily="34" charset="0"/>
              </a:rPr>
              <a:t>09 Kasım - 27 Kasım 2015 </a:t>
            </a:r>
            <a:r>
              <a:rPr lang="tr-TR" sz="1800" dirty="0">
                <a:latin typeface="Verdana" panose="020B0604030504040204" pitchFamily="34" charset="0"/>
                <a:ea typeface="Verdana" panose="020B0604030504040204" pitchFamily="34" charset="0"/>
                <a:cs typeface="Verdana" panose="020B0604030504040204" pitchFamily="34" charset="0"/>
              </a:rPr>
              <a:t>tarihleri arasında e-okul sistemi üzerinden Şekil 1 ‘deki aşamalar izlenerek doldurulacaktır. </a:t>
            </a:r>
            <a:endParaRPr lang="tr-TR" sz="1800" dirty="0" smtClean="0">
              <a:latin typeface="Verdana" panose="020B0604030504040204" pitchFamily="34" charset="0"/>
              <a:ea typeface="Verdana" panose="020B0604030504040204" pitchFamily="34" charset="0"/>
              <a:cs typeface="Verdana" panose="020B0604030504040204" pitchFamily="34" charset="0"/>
            </a:endParaRPr>
          </a:p>
          <a:p>
            <a:pPr algn="just"/>
            <a:r>
              <a:rPr lang="tr-TR" sz="1800" dirty="0">
                <a:latin typeface="Verdana" panose="020B0604030504040204" pitchFamily="34" charset="0"/>
                <a:ea typeface="Verdana" panose="020B0604030504040204" pitchFamily="34" charset="0"/>
                <a:cs typeface="Verdana" panose="020B0604030504040204" pitchFamily="34" charset="0"/>
              </a:rPr>
              <a:t>Bir öğrenci en fazla iki yetenek alanından aday gösterilebilecektir. Örneğin; genel yetenek- resim, genel yetenek-müzik, resim-müzik. </a:t>
            </a:r>
          </a:p>
          <a:p>
            <a:pPr algn="just"/>
            <a:r>
              <a:rPr lang="tr-TR" sz="1800" dirty="0">
                <a:latin typeface="Verdana" panose="020B0604030504040204" pitchFamily="34" charset="0"/>
                <a:ea typeface="Verdana" panose="020B0604030504040204" pitchFamily="34" charset="0"/>
                <a:cs typeface="Verdana" panose="020B0604030504040204" pitchFamily="34" charset="0"/>
              </a:rPr>
              <a:t>Gözlem formlarında her yetenek alanı için ortak soruların yanında öğrencinin aday gösterildiği yetenek alanındaki becerisini ölçen sorular ayrı ayrı doldurulacaktır. </a:t>
            </a:r>
            <a:endParaRPr lang="tr-TR" sz="1800" dirty="0" smtClean="0">
              <a:latin typeface="Verdana" panose="020B0604030504040204" pitchFamily="34" charset="0"/>
              <a:ea typeface="Verdana" panose="020B0604030504040204" pitchFamily="34" charset="0"/>
              <a:cs typeface="Verdana" panose="020B0604030504040204" pitchFamily="34" charset="0"/>
            </a:endParaRPr>
          </a:p>
          <a:p>
            <a:pPr algn="just"/>
            <a:r>
              <a:rPr lang="tr-TR" sz="1800" dirty="0">
                <a:latin typeface="Verdana" panose="020B0604030504040204" pitchFamily="34" charset="0"/>
                <a:ea typeface="Verdana" panose="020B0604030504040204" pitchFamily="34" charset="0"/>
                <a:cs typeface="Verdana" panose="020B0604030504040204" pitchFamily="34" charset="0"/>
              </a:rPr>
              <a:t>3 ve 4. sınıfa devam edip yetenek alanlarına göre aday gösterilen ve e-okul sistemi üzerinden gözlem formu doldurulan öğrencilerden merkezi sınava girecek olanların listesi 06 Ocak 2016 tarihinde http://www.meb.gov.tr internet adresinden yayınlanacaktır. </a:t>
            </a: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25</a:t>
            </a:fld>
            <a:endParaRPr lang="en-US"/>
          </a:p>
        </p:txBody>
      </p:sp>
    </p:spTree>
    <p:extLst>
      <p:ext uri="{BB962C8B-B14F-4D97-AF65-F5344CB8AC3E}">
        <p14:creationId xmlns:p14="http://schemas.microsoft.com/office/powerpoint/2010/main" val="16232709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a:bodyPr>
          <a:lstStyle/>
          <a:p>
            <a:pPr algn="ctr"/>
            <a:r>
              <a:rPr lang="tr-TR" sz="3600" dirty="0">
                <a:latin typeface="Verdana" panose="020B0604030504040204" pitchFamily="34" charset="0"/>
                <a:ea typeface="Verdana" panose="020B0604030504040204" pitchFamily="34" charset="0"/>
                <a:cs typeface="Verdana" panose="020B0604030504040204" pitchFamily="34" charset="0"/>
              </a:rPr>
              <a:t>GRUP TARAMA </a:t>
            </a:r>
            <a:r>
              <a:rPr lang="tr-TR" sz="3600" dirty="0" smtClean="0">
                <a:latin typeface="Verdana" panose="020B0604030504040204" pitchFamily="34" charset="0"/>
                <a:ea typeface="Verdana" panose="020B0604030504040204" pitchFamily="34" charset="0"/>
                <a:cs typeface="Verdana" panose="020B0604030504040204" pitchFamily="34" charset="0"/>
              </a:rPr>
              <a:t>SINAVININ UYGULANMASI</a:t>
            </a:r>
            <a:endParaRPr lang="tr-TR" dirty="0"/>
          </a:p>
        </p:txBody>
      </p:sp>
      <p:sp>
        <p:nvSpPr>
          <p:cNvPr id="2" name="İçerik Yer Tutucusu 1"/>
          <p:cNvSpPr>
            <a:spLocks noGrp="1"/>
          </p:cNvSpPr>
          <p:nvPr>
            <p:ph idx="1"/>
          </p:nvPr>
        </p:nvSpPr>
        <p:spPr/>
        <p:txBody>
          <a:bodyPr>
            <a:normAutofit/>
          </a:bodyPr>
          <a:lstStyle/>
          <a:p>
            <a:pPr algn="just"/>
            <a:r>
              <a:rPr lang="tr-TR" sz="2400" dirty="0">
                <a:latin typeface="Verdana" panose="020B0604030504040204" pitchFamily="34" charset="0"/>
                <a:ea typeface="Verdana" panose="020B0604030504040204" pitchFamily="34" charset="0"/>
                <a:cs typeface="Verdana" panose="020B0604030504040204" pitchFamily="34" charset="0"/>
              </a:rPr>
              <a:t>1.ve 2. sınıf düzeyindeki öğrenciler ile 3. ve 4. sınıf düzeyindeki öğrenciler için yapılacak grup tarama sınavı uygulama tarihi ve uygulanış şekli bakımından farklılık göstermektedir. </a:t>
            </a:r>
            <a:endParaRPr lang="tr-TR" sz="24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tr-TR" sz="2400" dirty="0" smtClean="0">
              <a:latin typeface="Verdana" panose="020B0604030504040204" pitchFamily="34" charset="0"/>
              <a:ea typeface="Verdana" panose="020B0604030504040204" pitchFamily="34" charset="0"/>
              <a:cs typeface="Verdana" panose="020B0604030504040204" pitchFamily="34" charset="0"/>
            </a:endParaRPr>
          </a:p>
          <a:p>
            <a:pPr algn="just"/>
            <a:r>
              <a:rPr lang="tr-TR" sz="2400" b="1" dirty="0">
                <a:latin typeface="Verdana" panose="020B0604030504040204" pitchFamily="34" charset="0"/>
                <a:ea typeface="Verdana" panose="020B0604030504040204" pitchFamily="34" charset="0"/>
                <a:cs typeface="Verdana" panose="020B0604030504040204" pitchFamily="34" charset="0"/>
              </a:rPr>
              <a:t>ÖNEMLİ: Bilim ve Sanat Merkezleri için resim, müzik ve genel zihinsel yetenek alanlarından aday gösterilen öğrencilerin hepsi grup tarama sınavına gireceklerdir. Grup tarama sınavına girmeyen öğrenciler bireysel değerlendirmeye alınmayacaklardır. </a:t>
            </a:r>
            <a:endParaRPr lang="tr-TR"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26</a:t>
            </a:fld>
            <a:endParaRPr lang="en-US"/>
          </a:p>
        </p:txBody>
      </p:sp>
    </p:spTree>
    <p:extLst>
      <p:ext uri="{BB962C8B-B14F-4D97-AF65-F5344CB8AC3E}">
        <p14:creationId xmlns:p14="http://schemas.microsoft.com/office/powerpoint/2010/main" val="4116344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457200" y="704088"/>
            <a:ext cx="8229600" cy="852704"/>
          </a:xfrm>
        </p:spPr>
        <p:txBody>
          <a:bodyPr/>
          <a:lstStyle/>
          <a:p>
            <a:r>
              <a:rPr lang="tr-TR" dirty="0" smtClean="0">
                <a:latin typeface="Verdana" panose="020B0604030504040204" pitchFamily="34" charset="0"/>
                <a:ea typeface="Verdana" panose="020B0604030504040204" pitchFamily="34" charset="0"/>
                <a:cs typeface="Verdana" panose="020B0604030504040204" pitchFamily="34" charset="0"/>
              </a:rPr>
              <a:t>   3.ve </a:t>
            </a:r>
            <a:r>
              <a:rPr lang="tr-TR" dirty="0">
                <a:latin typeface="Verdana" panose="020B0604030504040204" pitchFamily="34" charset="0"/>
                <a:ea typeface="Verdana" panose="020B0604030504040204" pitchFamily="34" charset="0"/>
                <a:cs typeface="Verdana" panose="020B0604030504040204" pitchFamily="34" charset="0"/>
              </a:rPr>
              <a:t>4. SINIF DÜZEYİ </a:t>
            </a:r>
          </a:p>
        </p:txBody>
      </p:sp>
      <p:sp>
        <p:nvSpPr>
          <p:cNvPr id="2" name="İçerik Yer Tutucusu 1"/>
          <p:cNvSpPr>
            <a:spLocks noGrp="1"/>
          </p:cNvSpPr>
          <p:nvPr>
            <p:ph idx="1"/>
          </p:nvPr>
        </p:nvSpPr>
        <p:spPr>
          <a:xfrm>
            <a:off x="457200" y="1481328"/>
            <a:ext cx="8229600" cy="4755984"/>
          </a:xfrm>
        </p:spPr>
        <p:txBody>
          <a:bodyPr>
            <a:normAutofit fontScale="70000" lnSpcReduction="20000"/>
          </a:bodyPr>
          <a:lstStyle/>
          <a:p>
            <a:pPr algn="just"/>
            <a:r>
              <a:rPr lang="tr-TR" dirty="0">
                <a:latin typeface="Verdana" panose="020B0604030504040204" pitchFamily="34" charset="0"/>
                <a:ea typeface="Verdana" panose="020B0604030504040204" pitchFamily="34" charset="0"/>
                <a:cs typeface="Verdana" panose="020B0604030504040204" pitchFamily="34" charset="0"/>
              </a:rPr>
              <a:t>3. ve 4. sınıf düzeyi için Grup Tarama Sınavı Bakanlığımızın Ölçme ve Değerlendirme Genel Müdürlüğü tarafından merkezi sınav şeklinde uygulanacaktır. </a:t>
            </a:r>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r>
              <a:rPr lang="tr-TR" dirty="0">
                <a:latin typeface="Verdana" panose="020B0604030504040204" pitchFamily="34" charset="0"/>
                <a:ea typeface="Verdana" panose="020B0604030504040204" pitchFamily="34" charset="0"/>
                <a:cs typeface="Verdana" panose="020B0604030504040204" pitchFamily="34" charset="0"/>
              </a:rPr>
              <a:t>3. ve 4. sınıf düzeyinde olup merkezi sınava girecek öğrencilerin sınav giriş belgeleri bağlı bulundukları okul müdürlüklerince </a:t>
            </a:r>
            <a:r>
              <a:rPr lang="tr-TR" b="1" dirty="0">
                <a:latin typeface="Verdana" panose="020B0604030504040204" pitchFamily="34" charset="0"/>
                <a:ea typeface="Verdana" panose="020B0604030504040204" pitchFamily="34" charset="0"/>
                <a:cs typeface="Verdana" panose="020B0604030504040204" pitchFamily="34" charset="0"/>
              </a:rPr>
              <a:t>26.01.2016-12.02.2016 </a:t>
            </a:r>
            <a:r>
              <a:rPr lang="tr-TR" dirty="0">
                <a:latin typeface="Verdana" panose="020B0604030504040204" pitchFamily="34" charset="0"/>
                <a:ea typeface="Verdana" panose="020B0604030504040204" pitchFamily="34" charset="0"/>
                <a:cs typeface="Verdana" panose="020B0604030504040204" pitchFamily="34" charset="0"/>
              </a:rPr>
              <a:t>tarihleri arasında çıktısı alınarak onaylanacak ve öğrencilere verilecektir. </a:t>
            </a:r>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r>
              <a:rPr lang="tr-TR" dirty="0">
                <a:latin typeface="Verdana" panose="020B0604030504040204" pitchFamily="34" charset="0"/>
                <a:ea typeface="Verdana" panose="020B0604030504040204" pitchFamily="34" charset="0"/>
                <a:cs typeface="Verdana" panose="020B0604030504040204" pitchFamily="34" charset="0"/>
              </a:rPr>
              <a:t>3. ve 4. sınıflar Bilim ve Sanat Merkezleri Grup Tarama Sınavı </a:t>
            </a:r>
            <a:r>
              <a:rPr lang="tr-TR" b="1" dirty="0">
                <a:latin typeface="Verdana" panose="020B0604030504040204" pitchFamily="34" charset="0"/>
                <a:ea typeface="Verdana" panose="020B0604030504040204" pitchFamily="34" charset="0"/>
                <a:cs typeface="Verdana" panose="020B0604030504040204" pitchFamily="34" charset="0"/>
              </a:rPr>
              <a:t>14 Şubat 2016 </a:t>
            </a:r>
            <a:r>
              <a:rPr lang="tr-TR" dirty="0">
                <a:latin typeface="Verdana" panose="020B0604030504040204" pitchFamily="34" charset="0"/>
                <a:ea typeface="Verdana" panose="020B0604030504040204" pitchFamily="34" charset="0"/>
                <a:cs typeface="Verdana" panose="020B0604030504040204" pitchFamily="34" charset="0"/>
              </a:rPr>
              <a:t>tarihinde saat: 10.00’da 81 il ve ilçe merkezlerinde gerçekleştirilecektir. </a:t>
            </a:r>
          </a:p>
          <a:p>
            <a:pPr algn="just"/>
            <a:r>
              <a:rPr lang="tr-TR" dirty="0">
                <a:latin typeface="Verdana" panose="020B0604030504040204" pitchFamily="34" charset="0"/>
                <a:ea typeface="Verdana" panose="020B0604030504040204" pitchFamily="34" charset="0"/>
                <a:cs typeface="Verdana" panose="020B0604030504040204" pitchFamily="34" charset="0"/>
              </a:rPr>
              <a:t>Sınav soru ve cevap anahtarları </a:t>
            </a:r>
            <a:r>
              <a:rPr lang="tr-TR" b="1" dirty="0">
                <a:latin typeface="Verdana" panose="020B0604030504040204" pitchFamily="34" charset="0"/>
                <a:ea typeface="Verdana" panose="020B0604030504040204" pitchFamily="34" charset="0"/>
                <a:cs typeface="Verdana" panose="020B0604030504040204" pitchFamily="34" charset="0"/>
              </a:rPr>
              <a:t>16 Şubat 2016 </a:t>
            </a:r>
            <a:r>
              <a:rPr lang="tr-TR" dirty="0">
                <a:latin typeface="Verdana" panose="020B0604030504040204" pitchFamily="34" charset="0"/>
                <a:ea typeface="Verdana" panose="020B0604030504040204" pitchFamily="34" charset="0"/>
                <a:cs typeface="Verdana" panose="020B0604030504040204" pitchFamily="34" charset="0"/>
              </a:rPr>
              <a:t>tarihinde http://www.meb.gov.tr adresinden yayımlanacaktır. </a:t>
            </a:r>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r>
              <a:rPr lang="tr-TR" dirty="0">
                <a:latin typeface="Verdana" panose="020B0604030504040204" pitchFamily="34" charset="0"/>
                <a:ea typeface="Verdana" panose="020B0604030504040204" pitchFamily="34" charset="0"/>
                <a:cs typeface="Verdana" panose="020B0604030504040204" pitchFamily="34" charset="0"/>
              </a:rPr>
              <a:t>Sınav sonuçları </a:t>
            </a:r>
            <a:r>
              <a:rPr lang="tr-TR" b="1" dirty="0">
                <a:latin typeface="Verdana" panose="020B0604030504040204" pitchFamily="34" charset="0"/>
                <a:ea typeface="Verdana" panose="020B0604030504040204" pitchFamily="34" charset="0"/>
                <a:cs typeface="Verdana" panose="020B0604030504040204" pitchFamily="34" charset="0"/>
              </a:rPr>
              <a:t>09 Mart 2016 </a:t>
            </a:r>
            <a:r>
              <a:rPr lang="tr-TR" dirty="0">
                <a:latin typeface="Verdana" panose="020B0604030504040204" pitchFamily="34" charset="0"/>
                <a:ea typeface="Verdana" panose="020B0604030504040204" pitchFamily="34" charset="0"/>
                <a:cs typeface="Verdana" panose="020B0604030504040204" pitchFamily="34" charset="0"/>
              </a:rPr>
              <a:t>tarihinde öğrenci kimlik numarası ve doğum tarihi ile birlikte http://www.meb.gov.tr adresinden öğrenilebilecektir. </a:t>
            </a: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27</a:t>
            </a:fld>
            <a:endParaRPr lang="en-US"/>
          </a:p>
        </p:txBody>
      </p:sp>
    </p:spTree>
    <p:extLst>
      <p:ext uri="{BB962C8B-B14F-4D97-AF65-F5344CB8AC3E}">
        <p14:creationId xmlns:p14="http://schemas.microsoft.com/office/powerpoint/2010/main" val="38610664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Autofit/>
          </a:bodyPr>
          <a:lstStyle/>
          <a:p>
            <a:pPr algn="ctr"/>
            <a:r>
              <a:rPr lang="tr-TR" sz="2400" dirty="0">
                <a:latin typeface="Verdana" panose="020B0604030504040204" pitchFamily="34" charset="0"/>
                <a:ea typeface="Verdana" panose="020B0604030504040204" pitchFamily="34" charset="0"/>
                <a:cs typeface="Verdana" panose="020B0604030504040204" pitchFamily="34" charset="0"/>
              </a:rPr>
              <a:t>3. VE 4. SINIF DÜZEYİ İÇİN YAPILAN MERKEZİ SINAVA GİRERKEN ADAYLARIN DİKKAT ETMESİ </a:t>
            </a:r>
            <a:r>
              <a:rPr lang="tr-TR" sz="2400" dirty="0" smtClean="0">
                <a:latin typeface="Verdana" panose="020B0604030504040204" pitchFamily="34" charset="0"/>
                <a:ea typeface="Verdana" panose="020B0604030504040204" pitchFamily="34" charset="0"/>
                <a:cs typeface="Verdana" panose="020B0604030504040204" pitchFamily="34" charset="0"/>
              </a:rPr>
              <a:t>GEREKENLER</a:t>
            </a:r>
            <a:r>
              <a:rPr lang="tr-TR" sz="2400" b="0" dirty="0" smtClean="0">
                <a:latin typeface="Verdana" panose="020B0604030504040204" pitchFamily="34" charset="0"/>
                <a:ea typeface="Verdana" panose="020B0604030504040204" pitchFamily="34" charset="0"/>
                <a:cs typeface="Verdana" panose="020B0604030504040204" pitchFamily="34" charset="0"/>
              </a:rPr>
              <a:t> </a:t>
            </a:r>
            <a:endParaRPr lang="tr-TR" sz="2400" dirty="0">
              <a:latin typeface="Verdana" panose="020B0604030504040204" pitchFamily="34" charset="0"/>
              <a:ea typeface="Verdana" panose="020B0604030504040204" pitchFamily="34" charset="0"/>
              <a:cs typeface="Verdana" panose="020B0604030504040204" pitchFamily="34" charset="0"/>
            </a:endParaRPr>
          </a:p>
        </p:txBody>
      </p:sp>
      <p:sp>
        <p:nvSpPr>
          <p:cNvPr id="2" name="İçerik Yer Tutucusu 1"/>
          <p:cNvSpPr>
            <a:spLocks noGrp="1"/>
          </p:cNvSpPr>
          <p:nvPr>
            <p:ph idx="1"/>
          </p:nvPr>
        </p:nvSpPr>
        <p:spPr>
          <a:xfrm>
            <a:off x="457200" y="1481328"/>
            <a:ext cx="8229600" cy="4827992"/>
          </a:xfrm>
        </p:spPr>
        <p:txBody>
          <a:bodyPr>
            <a:normAutofit fontScale="85000" lnSpcReduction="10000"/>
          </a:bodyPr>
          <a:lstStyle/>
          <a:p>
            <a:pPr algn="just"/>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r>
              <a:rPr lang="tr-TR" dirty="0" smtClean="0">
                <a:latin typeface="Verdana" panose="020B0604030504040204" pitchFamily="34" charset="0"/>
                <a:ea typeface="Verdana" panose="020B0604030504040204" pitchFamily="34" charset="0"/>
                <a:cs typeface="Verdana" panose="020B0604030504040204" pitchFamily="34" charset="0"/>
              </a:rPr>
              <a:t>2016 </a:t>
            </a:r>
            <a:r>
              <a:rPr lang="tr-TR" dirty="0">
                <a:latin typeface="Verdana" panose="020B0604030504040204" pitchFamily="34" charset="0"/>
                <a:ea typeface="Verdana" panose="020B0604030504040204" pitchFamily="34" charset="0"/>
                <a:cs typeface="Verdana" panose="020B0604030504040204" pitchFamily="34" charset="0"/>
              </a:rPr>
              <a:t>BİLSEM Sınav Giriş Belgesi; Öğrenciler sınava sadece öğrenim gördükleri okul müdürlükleri tarafından onaylanmış sınav giriş belgesi ile gireceklerdir. </a:t>
            </a:r>
            <a:r>
              <a:rPr lang="tr-TR" b="1" dirty="0">
                <a:latin typeface="Verdana" panose="020B0604030504040204" pitchFamily="34" charset="0"/>
                <a:ea typeface="Verdana" panose="020B0604030504040204" pitchFamily="34" charset="0"/>
                <a:cs typeface="Verdana" panose="020B0604030504040204" pitchFamily="34" charset="0"/>
              </a:rPr>
              <a:t>Onaylı sınav giriş belgesi yanında olmayan öğrenciler sınava alınmayacaktır</a:t>
            </a:r>
            <a:r>
              <a:rPr lang="tr-TR" b="1" dirty="0" smtClean="0">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tr-TR" b="1" dirty="0" smtClean="0">
                <a:latin typeface="Verdana" panose="020B0604030504040204" pitchFamily="34" charset="0"/>
                <a:ea typeface="Verdana" panose="020B0604030504040204" pitchFamily="34" charset="0"/>
                <a:cs typeface="Verdana" panose="020B0604030504040204" pitchFamily="34" charset="0"/>
              </a:rPr>
              <a:t> </a:t>
            </a:r>
            <a:endParaRPr lang="tr-TR" dirty="0">
              <a:latin typeface="Verdana" panose="020B0604030504040204" pitchFamily="34" charset="0"/>
              <a:ea typeface="Verdana" panose="020B0604030504040204" pitchFamily="34" charset="0"/>
              <a:cs typeface="Verdana" panose="020B0604030504040204" pitchFamily="34" charset="0"/>
            </a:endParaRPr>
          </a:p>
          <a:p>
            <a:pPr algn="just"/>
            <a:r>
              <a:rPr lang="tr-TR" dirty="0">
                <a:latin typeface="Verdana" panose="020B0604030504040204" pitchFamily="34" charset="0"/>
                <a:ea typeface="Verdana" panose="020B0604030504040204" pitchFamily="34" charset="0"/>
                <a:cs typeface="Verdana" panose="020B0604030504040204" pitchFamily="34" charset="0"/>
              </a:rPr>
              <a:t>Öğrencilerin cep telefonu, telsiz, çağrı cihazı </a:t>
            </a:r>
            <a:r>
              <a:rPr lang="tr-TR" dirty="0" err="1">
                <a:latin typeface="Verdana" panose="020B0604030504040204" pitchFamily="34" charset="0"/>
                <a:ea typeface="Verdana" panose="020B0604030504040204" pitchFamily="34" charset="0"/>
                <a:cs typeface="Verdana" panose="020B0604030504040204" pitchFamily="34" charset="0"/>
              </a:rPr>
              <a:t>v.b</a:t>
            </a:r>
            <a:r>
              <a:rPr lang="tr-TR" dirty="0">
                <a:latin typeface="Verdana" panose="020B0604030504040204" pitchFamily="34" charset="0"/>
                <a:ea typeface="Verdana" panose="020B0604030504040204" pitchFamily="34" charset="0"/>
                <a:cs typeface="Verdana" panose="020B0604030504040204" pitchFamily="34" charset="0"/>
              </a:rPr>
              <a:t> iletişim araçları, </a:t>
            </a:r>
            <a:r>
              <a:rPr lang="tr-TR" dirty="0" err="1">
                <a:latin typeface="Verdana" panose="020B0604030504040204" pitchFamily="34" charset="0"/>
                <a:ea typeface="Verdana" panose="020B0604030504040204" pitchFamily="34" charset="0"/>
                <a:cs typeface="Verdana" panose="020B0604030504040204" pitchFamily="34" charset="0"/>
              </a:rPr>
              <a:t>databank</a:t>
            </a:r>
            <a:r>
              <a:rPr lang="tr-TR" dirty="0">
                <a:latin typeface="Verdana" panose="020B0604030504040204" pitchFamily="34" charset="0"/>
                <a:ea typeface="Verdana" panose="020B0604030504040204" pitchFamily="34" charset="0"/>
                <a:cs typeface="Verdana" panose="020B0604030504040204" pitchFamily="34" charset="0"/>
              </a:rPr>
              <a:t>, dizüstü bilgisayar, el bilgisayarı, cep bilgisayarı, saat fonksiyonu dışında fonksiyonu bulunan saat vb. her türlü bilgisayar özelliği olan cihazlar vb. teçhizat, fotoğraf makinesi, kamera vb. cihazlar ile sınav binasına girmelerine engel olunarak, anılan cihazlar ile gelenler bina içine alınmayacaklardır. </a:t>
            </a: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28</a:t>
            </a:fld>
            <a:endParaRPr lang="en-US"/>
          </a:p>
        </p:txBody>
      </p:sp>
    </p:spTree>
    <p:extLst>
      <p:ext uri="{BB962C8B-B14F-4D97-AF65-F5344CB8AC3E}">
        <p14:creationId xmlns:p14="http://schemas.microsoft.com/office/powerpoint/2010/main" val="4747786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a:bodyPr>
          <a:lstStyle/>
          <a:p>
            <a:pPr algn="ctr"/>
            <a:r>
              <a:rPr lang="tr-TR" sz="2800" dirty="0">
                <a:latin typeface="Verdana" panose="020B0604030504040204" pitchFamily="34" charset="0"/>
                <a:ea typeface="Verdana" panose="020B0604030504040204" pitchFamily="34" charset="0"/>
                <a:cs typeface="Verdana" panose="020B0604030504040204" pitchFamily="34" charset="0"/>
              </a:rPr>
              <a:t>GRUP TARAMA SINAV SONUÇLARININ HESAPLANMASI</a:t>
            </a:r>
          </a:p>
        </p:txBody>
      </p:sp>
      <p:sp>
        <p:nvSpPr>
          <p:cNvPr id="2" name="İçerik Yer Tutucusu 1"/>
          <p:cNvSpPr>
            <a:spLocks noGrp="1"/>
          </p:cNvSpPr>
          <p:nvPr>
            <p:ph idx="1"/>
          </p:nvPr>
        </p:nvSpPr>
        <p:spPr/>
        <p:txBody>
          <a:bodyPr>
            <a:normAutofit lnSpcReduction="10000"/>
          </a:bodyPr>
          <a:lstStyle/>
          <a:p>
            <a:pPr algn="just"/>
            <a:r>
              <a:rPr lang="tr-TR" dirty="0">
                <a:latin typeface="Verdana" panose="020B0604030504040204" pitchFamily="34" charset="0"/>
                <a:ea typeface="Verdana" panose="020B0604030504040204" pitchFamily="34" charset="0"/>
                <a:cs typeface="Verdana" panose="020B0604030504040204" pitchFamily="34" charset="0"/>
              </a:rPr>
              <a:t>3. ve 4. sınıflar için yapılan grup tarama sınavının değerlendirilmesi 300 puan üzerinden yapılacak, yanlış cevaplar doğruyu götürmeyecektir. </a:t>
            </a:r>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r>
              <a:rPr lang="tr-TR" dirty="0">
                <a:latin typeface="Verdana" panose="020B0604030504040204" pitchFamily="34" charset="0"/>
                <a:ea typeface="Verdana" panose="020B0604030504040204" pitchFamily="34" charset="0"/>
                <a:cs typeface="Verdana" panose="020B0604030504040204" pitchFamily="34" charset="0"/>
              </a:rPr>
              <a:t>Cevap anahtarında hata olması ve bu hususun komisyon kararı ile belirlenmesi sonucunda, soru/sorular iptal edilmeyecek, hatalı olan soru/soruların doğru şıkları dikkate alınmak suretiyle değerlendirmeye bu soru/sorular dâhil edilecektir. </a:t>
            </a: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29</a:t>
            </a:fld>
            <a:endParaRPr lang="en-US"/>
          </a:p>
        </p:txBody>
      </p:sp>
    </p:spTree>
    <p:extLst>
      <p:ext uri="{BB962C8B-B14F-4D97-AF65-F5344CB8AC3E}">
        <p14:creationId xmlns:p14="http://schemas.microsoft.com/office/powerpoint/2010/main" val="96079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2 İçerik Yer Tutucusu"/>
          <p:cNvSpPr>
            <a:spLocks noGrp="1"/>
          </p:cNvSpPr>
          <p:nvPr>
            <p:ph idx="1"/>
          </p:nvPr>
        </p:nvSpPr>
        <p:spPr>
          <a:xfrm>
            <a:off x="1619672" y="332656"/>
            <a:ext cx="7072313" cy="4471988"/>
          </a:xfrm>
        </p:spPr>
        <p:txBody>
          <a:bodyPr/>
          <a:lstStyle/>
          <a:p>
            <a:pPr>
              <a:buNone/>
            </a:pPr>
            <a:r>
              <a:rPr lang="tr-TR" sz="2000" b="1" dirty="0" smtClean="0">
                <a:solidFill>
                  <a:schemeClr val="tx1"/>
                </a:solidFill>
                <a:effectLst>
                  <a:outerShdw blurRad="38100" dist="38100" dir="2700000" algn="tl">
                    <a:srgbClr val="000000">
                      <a:alpha val="43137"/>
                    </a:srgbClr>
                  </a:outerShdw>
                </a:effectLst>
                <a:latin typeface="Verdana" pitchFamily="34" charset="0"/>
              </a:rPr>
              <a:t>Toplumu oluşturan bireylerin;  </a:t>
            </a:r>
            <a:endParaRPr lang="tr-TR" sz="2000" dirty="0" smtClean="0">
              <a:effectLst>
                <a:outerShdw blurRad="38100" dist="38100" dir="2700000" algn="tl">
                  <a:srgbClr val="000000">
                    <a:alpha val="43137"/>
                  </a:srgbClr>
                </a:outerShdw>
              </a:effectLst>
              <a:latin typeface="Verdana" pitchFamily="34" charset="0"/>
            </a:endParaRPr>
          </a:p>
          <a:p>
            <a:pPr eaLnBrk="1" hangingPunct="1"/>
            <a:r>
              <a:rPr lang="tr-TR" sz="2000" dirty="0" smtClean="0">
                <a:effectLst>
                  <a:outerShdw blurRad="38100" dist="38100" dir="2700000" algn="tl">
                    <a:srgbClr val="000000">
                      <a:alpha val="43137"/>
                    </a:srgbClr>
                  </a:outerShdw>
                </a:effectLst>
                <a:latin typeface="Verdana" pitchFamily="34" charset="0"/>
              </a:rPr>
              <a:t>%95’inin  normal zeka,</a:t>
            </a:r>
          </a:p>
          <a:p>
            <a:pPr eaLnBrk="1" hangingPunct="1"/>
            <a:r>
              <a:rPr lang="tr-TR" sz="2000" dirty="0" smtClean="0">
                <a:effectLst>
                  <a:outerShdw blurRad="38100" dist="38100" dir="2700000" algn="tl">
                    <a:srgbClr val="000000">
                      <a:alpha val="43137"/>
                    </a:srgbClr>
                  </a:outerShdw>
                </a:effectLst>
                <a:latin typeface="Verdana" pitchFamily="34" charset="0"/>
              </a:rPr>
              <a:t>%3’ünün  normal zekanın altı,</a:t>
            </a:r>
          </a:p>
          <a:p>
            <a:pPr eaLnBrk="1" hangingPunct="1"/>
            <a:r>
              <a:rPr lang="tr-TR" sz="2000" dirty="0" smtClean="0">
                <a:effectLst>
                  <a:outerShdw blurRad="38100" dist="38100" dir="2700000" algn="tl">
                    <a:srgbClr val="000000">
                      <a:alpha val="43137"/>
                    </a:srgbClr>
                  </a:outerShdw>
                </a:effectLst>
                <a:latin typeface="Verdana" pitchFamily="34" charset="0"/>
              </a:rPr>
              <a:t>% 2’sinin yetenekli olduğu kabul edilmektedir.</a:t>
            </a:r>
          </a:p>
          <a:p>
            <a:pPr eaLnBrk="1" hangingPunct="1"/>
            <a:endParaRPr lang="tr-TR" sz="2000" dirty="0" smtClean="0">
              <a:effectLst>
                <a:outerShdw blurRad="38100" dist="38100" dir="2700000" algn="tl">
                  <a:srgbClr val="000000">
                    <a:alpha val="43137"/>
                  </a:srgbClr>
                </a:outerShdw>
              </a:effectLst>
              <a:latin typeface="Verdana" pitchFamily="34" charset="0"/>
            </a:endParaRPr>
          </a:p>
        </p:txBody>
      </p:sp>
      <p:sp>
        <p:nvSpPr>
          <p:cNvPr id="7" name="Slayt Numarası Yer Tutucusu 6"/>
          <p:cNvSpPr>
            <a:spLocks noGrp="1"/>
          </p:cNvSpPr>
          <p:nvPr>
            <p:ph type="sldNum" sz="quarter" idx="12"/>
          </p:nvPr>
        </p:nvSpPr>
        <p:spPr/>
        <p:txBody>
          <a:bodyPr/>
          <a:lstStyle/>
          <a:p>
            <a:pPr>
              <a:defRPr/>
            </a:pPr>
            <a:fld id="{ADD943AC-D8E1-497C-AC23-F41D5B2683CD}" type="slidenum">
              <a:rPr lang="en-US" smtClean="0"/>
              <a:pPr>
                <a:defRPr/>
              </a:pPr>
              <a:t>3</a:t>
            </a:fld>
            <a:endParaRPr lang="en-US"/>
          </a:p>
        </p:txBody>
      </p:sp>
      <p:graphicFrame>
        <p:nvGraphicFramePr>
          <p:cNvPr id="5" name="Grafik 4"/>
          <p:cNvGraphicFramePr>
            <a:graphicFrameLocks/>
          </p:cNvGraphicFramePr>
          <p:nvPr>
            <p:extLst>
              <p:ext uri="{D42A27DB-BD31-4B8C-83A1-F6EECF244321}">
                <p14:modId xmlns:p14="http://schemas.microsoft.com/office/powerpoint/2010/main" val="2573706556"/>
              </p:ext>
            </p:extLst>
          </p:nvPr>
        </p:nvGraphicFramePr>
        <p:xfrm>
          <a:off x="1043608" y="2276872"/>
          <a:ext cx="7128792" cy="4176464"/>
        </p:xfrm>
        <a:graphic>
          <a:graphicData uri="http://schemas.openxmlformats.org/drawingml/2006/chart">
            <c:chart xmlns:c="http://schemas.openxmlformats.org/drawingml/2006/chart" xmlns:r="http://schemas.openxmlformats.org/officeDocument/2006/relationships" r:id="rId2"/>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5364088" y="6021288"/>
            <a:ext cx="2584362" cy="369332"/>
          </a:xfrm>
          <a:prstGeom prst="rect">
            <a:avLst/>
          </a:prstGeom>
        </p:spPr>
        <p:txBody>
          <a:bodyPr wrap="none">
            <a:spAutoFit/>
          </a:bodyPr>
          <a:lstStyle/>
          <a:p>
            <a:r>
              <a:rPr lang="tr-TR" dirty="0" err="1"/>
              <a:t>Marland</a:t>
            </a:r>
            <a:r>
              <a:rPr lang="tr-TR" dirty="0"/>
              <a:t> </a:t>
            </a:r>
            <a:r>
              <a:rPr lang="tr-TR" dirty="0" smtClean="0"/>
              <a:t>Raporu </a:t>
            </a:r>
            <a:r>
              <a:rPr lang="tr-TR" dirty="0"/>
              <a:t>(1972)</a:t>
            </a: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pPr algn="ctr"/>
            <a:r>
              <a:rPr lang="tr-TR" dirty="0">
                <a:latin typeface="Verdana" panose="020B0604030504040204" pitchFamily="34" charset="0"/>
                <a:ea typeface="Verdana" panose="020B0604030504040204" pitchFamily="34" charset="0"/>
                <a:cs typeface="Verdana" panose="020B0604030504040204" pitchFamily="34" charset="0"/>
              </a:rPr>
              <a:t>SINAV İTİRAZLARI</a:t>
            </a:r>
          </a:p>
        </p:txBody>
      </p:sp>
      <p:sp>
        <p:nvSpPr>
          <p:cNvPr id="2" name="İçerik Yer Tutucusu 1"/>
          <p:cNvSpPr>
            <a:spLocks noGrp="1"/>
          </p:cNvSpPr>
          <p:nvPr>
            <p:ph idx="1"/>
          </p:nvPr>
        </p:nvSpPr>
        <p:spPr/>
        <p:txBody>
          <a:bodyPr>
            <a:normAutofit fontScale="77500" lnSpcReduction="20000"/>
          </a:bodyPr>
          <a:lstStyle/>
          <a:p>
            <a:endParaRPr lang="tr-TR" dirty="0"/>
          </a:p>
          <a:p>
            <a:pPr algn="just"/>
            <a:r>
              <a:rPr lang="tr-TR" dirty="0" smtClean="0">
                <a:latin typeface="Verdana" panose="020B0604030504040204" pitchFamily="34" charset="0"/>
                <a:ea typeface="Verdana" panose="020B0604030504040204" pitchFamily="34" charset="0"/>
                <a:cs typeface="Verdana" panose="020B0604030504040204" pitchFamily="34" charset="0"/>
              </a:rPr>
              <a:t>Öğrenciler </a:t>
            </a:r>
            <a:r>
              <a:rPr lang="tr-TR" dirty="0">
                <a:latin typeface="Verdana" panose="020B0604030504040204" pitchFamily="34" charset="0"/>
                <a:ea typeface="Verdana" panose="020B0604030504040204" pitchFamily="34" charset="0"/>
                <a:cs typeface="Verdana" panose="020B0604030504040204" pitchFamily="34" charset="0"/>
              </a:rPr>
              <a:t>sınav sorularına ve sınav uygulamasına ilişkin itirazlarını soru ve cevap anahtarının http://www.meb.gov.tr adresinde yayımlandıktan sonra en geç 5 (beş) gün içerisinde, sınav sonuçlarına ilişkin itirazlarını ise sonuçların öğrencilere duyurulmasından itibaren en geç 3 (üç) iş günü içerisinde Özel Eğitim ve Rehberlik Hizmetleri Genel Müdürlüğü’ne yapacaklardır. </a:t>
            </a:r>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r>
              <a:rPr lang="tr-TR" dirty="0">
                <a:latin typeface="Verdana" panose="020B0604030504040204" pitchFamily="34" charset="0"/>
                <a:ea typeface="Verdana" panose="020B0604030504040204" pitchFamily="34" charset="0"/>
                <a:cs typeface="Verdana" panose="020B0604030504040204" pitchFamily="34" charset="0"/>
              </a:rPr>
              <a:t>Öğrenciler, itiraz başvurularını Destek Hizmetleri Genel Müdürlüğüne bağlı Döner Sermaye İşletmesine ait T.C. Ziraat Bankası, Türkiye Vakıflar Bankası ve Türkiye Halk Bankası şubelerinden herhangi birine 20 TL (Yirmi TL </a:t>
            </a:r>
            <a:r>
              <a:rPr lang="tr-TR" dirty="0" smtClean="0">
                <a:latin typeface="Verdana" panose="020B0604030504040204" pitchFamily="34" charset="0"/>
                <a:ea typeface="Verdana" panose="020B0604030504040204" pitchFamily="34" charset="0"/>
                <a:cs typeface="Verdana" panose="020B0604030504040204" pitchFamily="34" charset="0"/>
              </a:rPr>
              <a:t>KDV Dahil</a:t>
            </a:r>
            <a:r>
              <a:rPr lang="tr-TR" dirty="0">
                <a:latin typeface="Verdana" panose="020B0604030504040204" pitchFamily="34" charset="0"/>
                <a:ea typeface="Verdana" panose="020B0604030504040204" pitchFamily="34" charset="0"/>
                <a:cs typeface="Verdana" panose="020B0604030504040204" pitchFamily="34" charset="0"/>
              </a:rPr>
              <a:t>) itiraz ücreti yatırarak alınan banka dekontu ve sınav adının yazılı olduğu dilekçeyle yapacaklardır. </a:t>
            </a: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30</a:t>
            </a:fld>
            <a:endParaRPr lang="en-US"/>
          </a:p>
        </p:txBody>
      </p:sp>
    </p:spTree>
    <p:extLst>
      <p:ext uri="{BB962C8B-B14F-4D97-AF65-F5344CB8AC3E}">
        <p14:creationId xmlns:p14="http://schemas.microsoft.com/office/powerpoint/2010/main" val="31695355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a:bodyPr>
          <a:lstStyle/>
          <a:p>
            <a:pPr algn="ctr"/>
            <a:r>
              <a:rPr lang="tr-TR" sz="3200" dirty="0">
                <a:latin typeface="Verdana" panose="020B0604030504040204" pitchFamily="34" charset="0"/>
                <a:ea typeface="Verdana" panose="020B0604030504040204" pitchFamily="34" charset="0"/>
                <a:cs typeface="Verdana" panose="020B0604030504040204" pitchFamily="34" charset="0"/>
              </a:rPr>
              <a:t>BİREYSEL DEĞERLENDİRMELER</a:t>
            </a:r>
          </a:p>
        </p:txBody>
      </p:sp>
      <p:sp>
        <p:nvSpPr>
          <p:cNvPr id="2" name="İçerik Yer Tutucusu 1"/>
          <p:cNvSpPr>
            <a:spLocks noGrp="1"/>
          </p:cNvSpPr>
          <p:nvPr>
            <p:ph idx="1"/>
          </p:nvPr>
        </p:nvSpPr>
        <p:spPr/>
        <p:txBody>
          <a:bodyPr/>
          <a:lstStyle/>
          <a:p>
            <a:pPr algn="just"/>
            <a:r>
              <a:rPr lang="tr-TR" dirty="0">
                <a:latin typeface="Verdana" panose="020B0604030504040204" pitchFamily="34" charset="0"/>
                <a:ea typeface="Verdana" panose="020B0604030504040204" pitchFamily="34" charset="0"/>
                <a:cs typeface="Verdana" panose="020B0604030504040204" pitchFamily="34" charset="0"/>
              </a:rPr>
              <a:t>Grup tarama sınav sonuçları açıklandıktan sonra sınav performansları dikkate alınarak öğrenciler yetenek alanlarına (resim, müzik, genel zihinsel yetenek) göre bireysel değerlendirmeye alınacaktır. </a:t>
            </a: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31</a:t>
            </a:fld>
            <a:endParaRPr lang="en-US"/>
          </a:p>
        </p:txBody>
      </p:sp>
    </p:spTree>
    <p:extLst>
      <p:ext uri="{BB962C8B-B14F-4D97-AF65-F5344CB8AC3E}">
        <p14:creationId xmlns:p14="http://schemas.microsoft.com/office/powerpoint/2010/main" val="22397857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457200" y="704088"/>
            <a:ext cx="8229600" cy="636680"/>
          </a:xfrm>
        </p:spPr>
        <p:txBody>
          <a:bodyPr>
            <a:normAutofit/>
          </a:bodyPr>
          <a:lstStyle/>
          <a:p>
            <a:pPr algn="ctr"/>
            <a:r>
              <a:rPr lang="tr-TR" sz="3200" dirty="0">
                <a:latin typeface="Verdana" panose="020B0604030504040204" pitchFamily="34" charset="0"/>
                <a:ea typeface="Verdana" panose="020B0604030504040204" pitchFamily="34" charset="0"/>
                <a:cs typeface="Verdana" panose="020B0604030504040204" pitchFamily="34" charset="0"/>
              </a:rPr>
              <a:t>BİREYSEL DEĞERLENDİRMELER</a:t>
            </a:r>
            <a:endParaRPr lang="tr-TR" sz="3200" dirty="0"/>
          </a:p>
        </p:txBody>
      </p:sp>
      <p:sp>
        <p:nvSpPr>
          <p:cNvPr id="2" name="İçerik Yer Tutucusu 1"/>
          <p:cNvSpPr>
            <a:spLocks noGrp="1"/>
          </p:cNvSpPr>
          <p:nvPr>
            <p:ph idx="1"/>
          </p:nvPr>
        </p:nvSpPr>
        <p:spPr>
          <a:xfrm>
            <a:off x="457200" y="1481328"/>
            <a:ext cx="8229600" cy="4900000"/>
          </a:xfrm>
        </p:spPr>
        <p:txBody>
          <a:bodyPr>
            <a:normAutofit fontScale="77500" lnSpcReduction="20000"/>
          </a:bodyPr>
          <a:lstStyle/>
          <a:p>
            <a:pPr marL="109728" indent="0" algn="just">
              <a:buNone/>
            </a:pPr>
            <a:r>
              <a:rPr lang="tr-TR" b="1" dirty="0">
                <a:latin typeface="Verdana" panose="020B0604030504040204" pitchFamily="34" charset="0"/>
                <a:ea typeface="Verdana" panose="020B0604030504040204" pitchFamily="34" charset="0"/>
                <a:cs typeface="Verdana" panose="020B0604030504040204" pitchFamily="34" charset="0"/>
              </a:rPr>
              <a:t>3.ve 4. SINIF DÜZEYİ </a:t>
            </a:r>
            <a:endParaRPr lang="tr-TR" b="1" dirty="0" smtClean="0">
              <a:latin typeface="Verdana" panose="020B0604030504040204" pitchFamily="34" charset="0"/>
              <a:ea typeface="Verdana" panose="020B0604030504040204" pitchFamily="34" charset="0"/>
              <a:cs typeface="Verdana" panose="020B0604030504040204" pitchFamily="34" charset="0"/>
            </a:endParaRPr>
          </a:p>
          <a:p>
            <a:pPr algn="just"/>
            <a:endParaRPr lang="tr-TR" b="1" dirty="0" smtClean="0">
              <a:latin typeface="Verdana" panose="020B0604030504040204" pitchFamily="34" charset="0"/>
              <a:ea typeface="Verdana" panose="020B0604030504040204" pitchFamily="34" charset="0"/>
              <a:cs typeface="Verdana" panose="020B0604030504040204" pitchFamily="34" charset="0"/>
            </a:endParaRPr>
          </a:p>
          <a:p>
            <a:pPr algn="just"/>
            <a:r>
              <a:rPr lang="tr-TR" b="1" i="1" dirty="0">
                <a:latin typeface="Verdana" panose="020B0604030504040204" pitchFamily="34" charset="0"/>
                <a:ea typeface="Verdana" panose="020B0604030504040204" pitchFamily="34" charset="0"/>
                <a:cs typeface="Verdana" panose="020B0604030504040204" pitchFamily="34" charset="0"/>
              </a:rPr>
              <a:t>3. ve 4. Sınıflar için</a:t>
            </a:r>
            <a:r>
              <a:rPr lang="tr-TR" dirty="0">
                <a:latin typeface="Verdana" panose="020B0604030504040204" pitchFamily="34" charset="0"/>
                <a:ea typeface="Verdana" panose="020B0604030504040204" pitchFamily="34" charset="0"/>
                <a:cs typeface="Verdana" panose="020B0604030504040204" pitchFamily="34" charset="0"/>
              </a:rPr>
              <a:t>, grup tarama sonuçları açıklandıktan sonra İl Tanılama Komisyonu tarafından öğrencilerin </a:t>
            </a:r>
            <a:r>
              <a:rPr lang="tr-TR" b="1" dirty="0">
                <a:latin typeface="Verdana" panose="020B0604030504040204" pitchFamily="34" charset="0"/>
                <a:ea typeface="Verdana" panose="020B0604030504040204" pitchFamily="34" charset="0"/>
                <a:cs typeface="Verdana" panose="020B0604030504040204" pitchFamily="34" charset="0"/>
              </a:rPr>
              <a:t>21 – 30 Mart 2016 </a:t>
            </a:r>
            <a:r>
              <a:rPr lang="tr-TR" dirty="0">
                <a:latin typeface="Verdana" panose="020B0604030504040204" pitchFamily="34" charset="0"/>
                <a:ea typeface="Verdana" panose="020B0604030504040204" pitchFamily="34" charset="0"/>
                <a:cs typeface="Verdana" panose="020B0604030504040204" pitchFamily="34" charset="0"/>
              </a:rPr>
              <a:t>tarihleri arasında yetenek alanlarına göre randevularının düzenlenip, öğrencilerin okullarına duyurusu yapılacaktır. </a:t>
            </a:r>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r>
              <a:rPr lang="tr-TR" dirty="0">
                <a:latin typeface="Verdana" panose="020B0604030504040204" pitchFamily="34" charset="0"/>
                <a:ea typeface="Verdana" panose="020B0604030504040204" pitchFamily="34" charset="0"/>
                <a:cs typeface="Verdana" panose="020B0604030504040204" pitchFamily="34" charset="0"/>
              </a:rPr>
              <a:t>3. ve 4. Sınıflar için yetenek alanlarına göre bireysel incelemelerinin </a:t>
            </a:r>
            <a:r>
              <a:rPr lang="tr-TR" b="1" dirty="0">
                <a:latin typeface="Verdana" panose="020B0604030504040204" pitchFamily="34" charset="0"/>
                <a:ea typeface="Verdana" panose="020B0604030504040204" pitchFamily="34" charset="0"/>
                <a:cs typeface="Verdana" panose="020B0604030504040204" pitchFamily="34" charset="0"/>
              </a:rPr>
              <a:t>04 Nisan - 24 Haziran 2016 </a:t>
            </a:r>
            <a:r>
              <a:rPr lang="tr-TR" dirty="0">
                <a:latin typeface="Verdana" panose="020B0604030504040204" pitchFamily="34" charset="0"/>
                <a:ea typeface="Verdana" panose="020B0604030504040204" pitchFamily="34" charset="0"/>
                <a:cs typeface="Verdana" panose="020B0604030504040204" pitchFamily="34" charset="0"/>
              </a:rPr>
              <a:t>tarihleri arasında yapılarak </a:t>
            </a:r>
            <a:r>
              <a:rPr lang="tr-TR" b="1" dirty="0">
                <a:latin typeface="Verdana" panose="020B0604030504040204" pitchFamily="34" charset="0"/>
                <a:ea typeface="Verdana" panose="020B0604030504040204" pitchFamily="34" charset="0"/>
                <a:cs typeface="Verdana" panose="020B0604030504040204" pitchFamily="34" charset="0"/>
              </a:rPr>
              <a:t>27.06.2016- 16.07.2016 </a:t>
            </a:r>
            <a:r>
              <a:rPr lang="tr-TR" dirty="0">
                <a:latin typeface="Verdana" panose="020B0604030504040204" pitchFamily="34" charset="0"/>
                <a:ea typeface="Verdana" panose="020B0604030504040204" pitchFamily="34" charset="0"/>
                <a:cs typeface="Verdana" panose="020B0604030504040204" pitchFamily="34" charset="0"/>
              </a:rPr>
              <a:t>tarihleri arasında sonuçlar Özel Eğitim ve Rehberlik Hizmetleri Genel Müdürlüğü’nün belirteceği formata göre iletilecektir. </a:t>
            </a:r>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r>
              <a:rPr lang="tr-TR" b="1" dirty="0">
                <a:latin typeface="Verdana" panose="020B0604030504040204" pitchFamily="34" charset="0"/>
                <a:ea typeface="Verdana" panose="020B0604030504040204" pitchFamily="34" charset="0"/>
                <a:cs typeface="Verdana" panose="020B0604030504040204" pitchFamily="34" charset="0"/>
              </a:rPr>
              <a:t>10.08.2016 </a:t>
            </a:r>
            <a:r>
              <a:rPr lang="tr-TR" dirty="0">
                <a:latin typeface="Verdana" panose="020B0604030504040204" pitchFamily="34" charset="0"/>
                <a:ea typeface="Verdana" panose="020B0604030504040204" pitchFamily="34" charset="0"/>
                <a:cs typeface="Verdana" panose="020B0604030504040204" pitchFamily="34" charset="0"/>
              </a:rPr>
              <a:t>tarihinde bireysel inceleme sonucunda Bilim ve Sanat Merkezlerine yerleşme hakkı kazanan öğrenciler www.meb.gov.tr adresinden duyurulacaktır. </a:t>
            </a: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32</a:t>
            </a:fld>
            <a:endParaRPr lang="en-US"/>
          </a:p>
        </p:txBody>
      </p:sp>
    </p:spTree>
    <p:extLst>
      <p:ext uri="{BB962C8B-B14F-4D97-AF65-F5344CB8AC3E}">
        <p14:creationId xmlns:p14="http://schemas.microsoft.com/office/powerpoint/2010/main" val="3543716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556792"/>
            <a:ext cx="9144000" cy="3891888"/>
          </a:xfrm>
        </p:spPr>
        <p:txBody>
          <a:bodyPr/>
          <a:lstStyle/>
          <a:p>
            <a:pPr marL="109728" indent="0" algn="ctr">
              <a:buNone/>
            </a:pPr>
            <a:r>
              <a:rPr lang="tr-TR" sz="4000" dirty="0" smtClean="0">
                <a:solidFill>
                  <a:schemeClr val="tx1">
                    <a:lumMod val="95000"/>
                    <a:lumOff val="5000"/>
                  </a:schemeClr>
                </a:solidFill>
                <a:effectLst>
                  <a:outerShdw blurRad="38100" dist="38100" dir="2700000" algn="tl">
                    <a:srgbClr val="000000">
                      <a:alpha val="43137"/>
                    </a:srgbClr>
                  </a:outerShdw>
                </a:effectLst>
                <a:latin typeface="Comic Sans MS" panose="030F0702030302020204" pitchFamily="66" charset="0"/>
                <a:ea typeface="Verdana" panose="020B0604030504040204" pitchFamily="34" charset="0"/>
                <a:cs typeface="Verdana" panose="020B0604030504040204" pitchFamily="34" charset="0"/>
                <a:sym typeface="Georgia" pitchFamily="18" charset="0"/>
              </a:rPr>
              <a:t>TEŞEKKÜRLER</a:t>
            </a:r>
            <a:r>
              <a:rPr lang="tr-TR" sz="4000" dirty="0" smtClean="0">
                <a:latin typeface="Verdana" panose="020B0604030504040204" pitchFamily="34" charset="0"/>
                <a:ea typeface="Verdana" panose="020B0604030504040204" pitchFamily="34" charset="0"/>
                <a:cs typeface="Verdana" panose="020B0604030504040204" pitchFamily="34" charset="0"/>
              </a:rPr>
              <a:t> </a:t>
            </a:r>
            <a:endParaRPr lang="tr-TR" sz="4000" dirty="0">
              <a:latin typeface="Verdana" panose="020B0604030504040204" pitchFamily="34" charset="0"/>
              <a:ea typeface="Verdana" panose="020B0604030504040204" pitchFamily="34" charset="0"/>
              <a:cs typeface="Verdana" panose="020B0604030504040204" pitchFamily="34" charset="0"/>
            </a:endParaRPr>
          </a:p>
        </p:txBody>
      </p:sp>
      <p:sp>
        <p:nvSpPr>
          <p:cNvPr id="3" name="Slayt Numarası Yer Tutucusu 2"/>
          <p:cNvSpPr>
            <a:spLocks noGrp="1"/>
          </p:cNvSpPr>
          <p:nvPr>
            <p:ph type="sldNum" sz="quarter" idx="12"/>
          </p:nvPr>
        </p:nvSpPr>
        <p:spPr/>
        <p:txBody>
          <a:bodyPr/>
          <a:lstStyle/>
          <a:p>
            <a:pPr>
              <a:defRPr/>
            </a:pPr>
            <a:fld id="{ADD943AC-D8E1-497C-AC23-F41D5B2683CD}" type="slidenum">
              <a:rPr lang="en-US" smtClean="0"/>
              <a:pPr>
                <a:defRPr/>
              </a:pPr>
              <a:t>33</a:t>
            </a:fld>
            <a:endParaRPr lang="en-US"/>
          </a:p>
        </p:txBody>
      </p:sp>
      <p:pic>
        <p:nvPicPr>
          <p:cNvPr id="5" name="Picture 2" descr="http://www.yukobalon.com/gallery/0371e5803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852935"/>
            <a:ext cx="5832648" cy="3193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244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val 4"/>
          <p:cNvSpPr/>
          <p:nvPr/>
        </p:nvSpPr>
        <p:spPr bwMode="auto">
          <a:xfrm>
            <a:off x="1773415" y="1508602"/>
            <a:ext cx="3513745" cy="3312368"/>
          </a:xfrm>
          <a:prstGeom prst="ellipse">
            <a:avLst/>
          </a:prstGeom>
          <a:solidFill>
            <a:srgbClr val="FFFF00">
              <a:alpha val="83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tr-TR" dirty="0" smtClean="0">
              <a:latin typeface="Georgia" charset="0"/>
              <a:ea typeface="ヒラギノ明朝 ProN W3" charset="0"/>
              <a:cs typeface="ヒラギノ明朝 ProN W3" charset="0"/>
              <a:sym typeface="Georgia"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tr-TR" dirty="0">
              <a:latin typeface="Georgia" charset="0"/>
              <a:ea typeface="ヒラギノ明朝 ProN W3" charset="0"/>
              <a:cs typeface="ヒラギノ明朝 ProN W3" charset="0"/>
              <a:sym typeface="Georgia" charset="0"/>
            </a:endParaRPr>
          </a:p>
        </p:txBody>
      </p:sp>
      <p:sp>
        <p:nvSpPr>
          <p:cNvPr id="18" name="Oval 17"/>
          <p:cNvSpPr/>
          <p:nvPr/>
        </p:nvSpPr>
        <p:spPr bwMode="auto">
          <a:xfrm>
            <a:off x="3707904" y="1556792"/>
            <a:ext cx="3681828" cy="3312368"/>
          </a:xfrm>
          <a:prstGeom prst="ellipse">
            <a:avLst/>
          </a:prstGeom>
          <a:solidFill>
            <a:srgbClr val="FF0000">
              <a:alpha val="68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
        <p:nvSpPr>
          <p:cNvPr id="19" name="Oval 18"/>
          <p:cNvSpPr/>
          <p:nvPr/>
        </p:nvSpPr>
        <p:spPr bwMode="auto">
          <a:xfrm>
            <a:off x="2960075" y="3140968"/>
            <a:ext cx="3637569" cy="3528392"/>
          </a:xfrm>
          <a:prstGeom prst="ellipse">
            <a:avLst/>
          </a:prstGeom>
          <a:solidFill>
            <a:srgbClr val="00B0F0">
              <a:alpha val="57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
        <p:nvSpPr>
          <p:cNvPr id="43009" name="1 Başlık"/>
          <p:cNvSpPr>
            <a:spLocks noGrp="1"/>
          </p:cNvSpPr>
          <p:nvPr>
            <p:ph type="title"/>
          </p:nvPr>
        </p:nvSpPr>
        <p:spPr>
          <a:xfrm>
            <a:off x="1342768" y="276315"/>
            <a:ext cx="8229600"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Özel Yetenekli Birey</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3011" name="3 Slayt Numarası Yer Tutucusu"/>
          <p:cNvSpPr>
            <a:spLocks noGrp="1"/>
          </p:cNvSpPr>
          <p:nvPr>
            <p:ph type="sldNum" sz="quarter" idx="12"/>
          </p:nvPr>
        </p:nvSpPr>
        <p:spPr>
          <a:noFill/>
        </p:spPr>
        <p:txBody>
          <a:bodyPr/>
          <a:lstStyle/>
          <a:p>
            <a:fld id="{76DB231B-81B1-4288-9F87-7EE974727221}" type="slidenum">
              <a:rPr lang="en-US" smtClean="0">
                <a:latin typeface="Georgia" pitchFamily="18" charset="0"/>
                <a:ea typeface="ヒラギノ明朝 ProN W3"/>
                <a:cs typeface="ヒラギノ明朝 ProN W3"/>
                <a:sym typeface="Georgia" pitchFamily="18" charset="0"/>
              </a:rPr>
              <a:pPr/>
              <a:t>4</a:t>
            </a:fld>
            <a:endParaRPr lang="en-US" dirty="0" smtClean="0">
              <a:latin typeface="Georgia" pitchFamily="18" charset="0"/>
              <a:ea typeface="ヒラギノ明朝 ProN W3"/>
              <a:cs typeface="ヒラギノ明朝 ProN W3"/>
              <a:sym typeface="Georgia" pitchFamily="18" charset="0"/>
            </a:endParaRPr>
          </a:p>
        </p:txBody>
      </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Metin kutusu 7"/>
          <p:cNvSpPr txBox="1"/>
          <p:nvPr/>
        </p:nvSpPr>
        <p:spPr>
          <a:xfrm>
            <a:off x="2288906" y="2829240"/>
            <a:ext cx="1394934" cy="369332"/>
          </a:xfrm>
          <a:prstGeom prst="rect">
            <a:avLst/>
          </a:prstGeom>
          <a:noFill/>
        </p:spPr>
        <p:txBody>
          <a:bodyPr wrap="none" rtlCol="0">
            <a:spAutoFit/>
          </a:bodyPr>
          <a:lstStyle/>
          <a:p>
            <a:pPr algn="ctr"/>
            <a:r>
              <a:rPr lang="tr-TR" b="1" dirty="0" smtClean="0">
                <a:solidFill>
                  <a:srgbClr val="002060"/>
                </a:solidFill>
              </a:rPr>
              <a:t>YETENEK</a:t>
            </a:r>
            <a:endParaRPr lang="tr-TR" b="1" dirty="0">
              <a:solidFill>
                <a:srgbClr val="002060"/>
              </a:solidFill>
            </a:endParaRPr>
          </a:p>
        </p:txBody>
      </p:sp>
      <p:sp>
        <p:nvSpPr>
          <p:cNvPr id="23" name="Metin kutusu 22"/>
          <p:cNvSpPr txBox="1"/>
          <p:nvPr/>
        </p:nvSpPr>
        <p:spPr>
          <a:xfrm>
            <a:off x="5487419" y="2801062"/>
            <a:ext cx="1866217" cy="369332"/>
          </a:xfrm>
          <a:prstGeom prst="rect">
            <a:avLst/>
          </a:prstGeom>
          <a:noFill/>
        </p:spPr>
        <p:txBody>
          <a:bodyPr wrap="none" rtlCol="0">
            <a:spAutoFit/>
          </a:bodyPr>
          <a:lstStyle/>
          <a:p>
            <a:pPr algn="ctr"/>
            <a:r>
              <a:rPr lang="tr-TR" b="1" dirty="0" smtClean="0">
                <a:solidFill>
                  <a:schemeClr val="bg1"/>
                </a:solidFill>
              </a:rPr>
              <a:t>YARATICILIK</a:t>
            </a:r>
            <a:endParaRPr lang="tr-TR" b="1" dirty="0">
              <a:solidFill>
                <a:schemeClr val="bg1"/>
              </a:solidFill>
            </a:endParaRPr>
          </a:p>
        </p:txBody>
      </p:sp>
      <p:sp>
        <p:nvSpPr>
          <p:cNvPr id="24" name="Metin kutusu 23"/>
          <p:cNvSpPr txBox="1"/>
          <p:nvPr/>
        </p:nvSpPr>
        <p:spPr>
          <a:xfrm>
            <a:off x="3817701" y="5009077"/>
            <a:ext cx="1922321" cy="369332"/>
          </a:xfrm>
          <a:prstGeom prst="rect">
            <a:avLst/>
          </a:prstGeom>
          <a:noFill/>
        </p:spPr>
        <p:txBody>
          <a:bodyPr wrap="none" rtlCol="0">
            <a:spAutoFit/>
          </a:bodyPr>
          <a:lstStyle/>
          <a:p>
            <a:pPr algn="ctr"/>
            <a:r>
              <a:rPr lang="tr-TR" b="1" dirty="0" smtClean="0">
                <a:solidFill>
                  <a:schemeClr val="bg1"/>
                </a:solidFill>
              </a:rPr>
              <a:t>MOTİVASYON</a:t>
            </a:r>
          </a:p>
        </p:txBody>
      </p:sp>
      <p:sp>
        <p:nvSpPr>
          <p:cNvPr id="25" name="Metin kutusu 24"/>
          <p:cNvSpPr txBox="1"/>
          <p:nvPr/>
        </p:nvSpPr>
        <p:spPr>
          <a:xfrm>
            <a:off x="3777603" y="3348794"/>
            <a:ext cx="1394934" cy="646331"/>
          </a:xfrm>
          <a:prstGeom prst="rect">
            <a:avLst/>
          </a:prstGeom>
          <a:noFill/>
        </p:spPr>
        <p:txBody>
          <a:bodyPr wrap="none" rtlCol="0">
            <a:spAutoFit/>
          </a:bodyPr>
          <a:lstStyle/>
          <a:p>
            <a:pPr algn="ctr"/>
            <a:r>
              <a:rPr lang="tr-TR" b="1" dirty="0" smtClean="0">
                <a:solidFill>
                  <a:schemeClr val="bg1"/>
                </a:solidFill>
              </a:rPr>
              <a:t>ÖZEL</a:t>
            </a:r>
          </a:p>
          <a:p>
            <a:pPr algn="ctr"/>
            <a:r>
              <a:rPr lang="tr-TR" b="1" dirty="0" smtClean="0">
                <a:solidFill>
                  <a:schemeClr val="bg1"/>
                </a:solidFill>
              </a:rPr>
              <a:t>YETENEK</a:t>
            </a: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Dikdörtgen 26"/>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692696"/>
            <a:ext cx="8568952" cy="4752528"/>
          </a:xfrm>
        </p:spPr>
        <p:txBody>
          <a:bodyPr>
            <a:normAutofit lnSpcReduction="10000"/>
          </a:bodyPr>
          <a:lstStyle/>
          <a:p>
            <a:pPr marL="109728" indent="0">
              <a:lnSpc>
                <a:spcPct val="200000"/>
              </a:lnSpc>
              <a:buNone/>
            </a:pPr>
            <a:r>
              <a:rPr lang="tr-TR" sz="3600" b="1" dirty="0">
                <a:effectLst>
                  <a:outerShdw blurRad="38100" dist="38100" dir="2700000" algn="tl">
                    <a:srgbClr val="000000">
                      <a:alpha val="43137"/>
                    </a:srgbClr>
                  </a:outerShdw>
                </a:effectLst>
              </a:rPr>
              <a:t>Özel Yetenek</a:t>
            </a:r>
          </a:p>
          <a:p>
            <a:pPr marL="914400" lvl="3" indent="0">
              <a:lnSpc>
                <a:spcPct val="200000"/>
              </a:lnSpc>
              <a:buNone/>
            </a:pPr>
            <a:r>
              <a:rPr lang="tr-TR" sz="3600" b="1" dirty="0" smtClean="0">
                <a:effectLst>
                  <a:outerShdw blurRad="38100" dist="38100" dir="2700000" algn="tl">
                    <a:srgbClr val="000000">
                      <a:alpha val="43137"/>
                    </a:srgbClr>
                  </a:outerShdw>
                </a:effectLst>
              </a:rPr>
              <a:t>		Yaratıcılık</a:t>
            </a:r>
            <a:endParaRPr lang="tr-TR" sz="3600" b="1" dirty="0">
              <a:effectLst>
                <a:outerShdw blurRad="38100" dist="38100" dir="2700000" algn="tl">
                  <a:srgbClr val="000000">
                    <a:alpha val="43137"/>
                  </a:srgbClr>
                </a:outerShdw>
              </a:effectLst>
            </a:endParaRPr>
          </a:p>
          <a:p>
            <a:pPr marL="1828800" lvl="7" indent="0">
              <a:lnSpc>
                <a:spcPct val="200000"/>
              </a:lnSpc>
              <a:buNone/>
            </a:pPr>
            <a:r>
              <a:rPr lang="tr-TR" sz="3600" b="1" dirty="0" smtClean="0">
                <a:effectLst>
                  <a:outerShdw blurRad="38100" dist="38100" dir="2700000" algn="tl">
                    <a:srgbClr val="000000">
                      <a:alpha val="43137"/>
                    </a:srgbClr>
                  </a:outerShdw>
                </a:effectLst>
              </a:rPr>
              <a:t>			Motivasyon</a:t>
            </a:r>
          </a:p>
          <a:p>
            <a:pPr marL="1828800" lvl="7" indent="0">
              <a:lnSpc>
                <a:spcPct val="200000"/>
              </a:lnSpc>
              <a:buNone/>
            </a:pPr>
            <a:r>
              <a:rPr lang="tr-TR" sz="3600" b="1" dirty="0" smtClean="0">
                <a:solidFill>
                  <a:srgbClr val="C00000"/>
                </a:solidFill>
                <a:effectLst>
                  <a:outerShdw blurRad="38100" dist="38100" dir="2700000" algn="tl">
                    <a:srgbClr val="000000">
                      <a:alpha val="43137"/>
                    </a:srgbClr>
                  </a:outerShdw>
                </a:effectLst>
              </a:rPr>
              <a:t>		   Nasıl Gözlemlenir?</a:t>
            </a:r>
            <a:endParaRPr lang="tr-TR" sz="3600" b="1" dirty="0">
              <a:solidFill>
                <a:srgbClr val="C0000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5</a:t>
            </a:fld>
            <a:endParaRPr lang="en-US"/>
          </a:p>
        </p:txBody>
      </p:sp>
    </p:spTree>
    <p:extLst>
      <p:ext uri="{BB962C8B-B14F-4D97-AF65-F5344CB8AC3E}">
        <p14:creationId xmlns:p14="http://schemas.microsoft.com/office/powerpoint/2010/main" val="3993548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1 Başlık"/>
          <p:cNvSpPr>
            <a:spLocks noGrp="1"/>
          </p:cNvSpPr>
          <p:nvPr>
            <p:ph type="title"/>
          </p:nvPr>
        </p:nvSpPr>
        <p:spPr>
          <a:xfrm>
            <a:off x="1475656" y="188640"/>
            <a:ext cx="7611047" cy="1030287"/>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Özel Yetenek</a:t>
            </a:r>
          </a:p>
        </p:txBody>
      </p:sp>
      <p:sp>
        <p:nvSpPr>
          <p:cNvPr id="44034" name="2 İçerik Yer Tutucusu"/>
          <p:cNvSpPr>
            <a:spLocks noGrp="1"/>
          </p:cNvSpPr>
          <p:nvPr>
            <p:ph idx="1"/>
          </p:nvPr>
        </p:nvSpPr>
        <p:spPr>
          <a:xfrm>
            <a:off x="251520" y="1458496"/>
            <a:ext cx="6048837" cy="5139432"/>
          </a:xfrm>
        </p:spPr>
        <p:txBody>
          <a:bodyPr>
            <a:normAutofit/>
          </a:bodyPr>
          <a:lstStyle/>
          <a:p>
            <a:pPr algn="just">
              <a:lnSpc>
                <a:spcPct val="150000"/>
              </a:lnSpc>
            </a:pPr>
            <a:r>
              <a:rPr lang="tr-TR" sz="2000" dirty="0" smtClean="0">
                <a:solidFill>
                  <a:schemeClr val="tx1"/>
                </a:solidFill>
                <a:latin typeface="Verdana" pitchFamily="34" charset="0"/>
              </a:rPr>
              <a:t>Yüksek düzeyde soyut düşünebilme</a:t>
            </a:r>
          </a:p>
          <a:p>
            <a:pPr algn="just">
              <a:lnSpc>
                <a:spcPct val="150000"/>
              </a:lnSpc>
            </a:pPr>
            <a:r>
              <a:rPr lang="tr-TR" sz="2000" dirty="0" smtClean="0">
                <a:solidFill>
                  <a:schemeClr val="tx1"/>
                </a:solidFill>
                <a:latin typeface="Verdana" pitchFamily="34" charset="0"/>
              </a:rPr>
              <a:t>Sözel ve sayısal mantık yürütme</a:t>
            </a:r>
          </a:p>
          <a:p>
            <a:pPr algn="just">
              <a:lnSpc>
                <a:spcPct val="150000"/>
              </a:lnSpc>
            </a:pPr>
            <a:r>
              <a:rPr lang="tr-TR" sz="2000" dirty="0" smtClean="0">
                <a:solidFill>
                  <a:schemeClr val="tx1"/>
                </a:solidFill>
                <a:latin typeface="Verdana" pitchFamily="34" charset="0"/>
              </a:rPr>
              <a:t>Uzamsal ilişkiler, bellek ve sözcük akıcılığı</a:t>
            </a:r>
          </a:p>
          <a:p>
            <a:pPr algn="just">
              <a:lnSpc>
                <a:spcPct val="150000"/>
              </a:lnSpc>
            </a:pPr>
            <a:r>
              <a:rPr lang="tr-TR" sz="2000" dirty="0" smtClean="0">
                <a:solidFill>
                  <a:schemeClr val="tx1"/>
                </a:solidFill>
                <a:latin typeface="Verdana" pitchFamily="34" charset="0"/>
              </a:rPr>
              <a:t>Yeni durumlara uyum gösterme ve yön verme</a:t>
            </a:r>
          </a:p>
          <a:p>
            <a:pPr algn="just">
              <a:lnSpc>
                <a:spcPct val="150000"/>
              </a:lnSpc>
            </a:pPr>
            <a:r>
              <a:rPr lang="tr-TR" sz="2000" dirty="0" smtClean="0">
                <a:solidFill>
                  <a:schemeClr val="tx1"/>
                </a:solidFill>
                <a:latin typeface="Verdana" pitchFamily="34" charset="0"/>
              </a:rPr>
              <a:t>Bilgilerin hızlı, sağlıklı ve seçici olarak hatırlanması</a:t>
            </a:r>
          </a:p>
          <a:p>
            <a:pPr algn="just">
              <a:lnSpc>
                <a:spcPct val="150000"/>
              </a:lnSpc>
            </a:pPr>
            <a:r>
              <a:rPr lang="tr-TR" sz="2000" dirty="0" smtClean="0">
                <a:solidFill>
                  <a:schemeClr val="tx1"/>
                </a:solidFill>
                <a:latin typeface="Verdana" pitchFamily="34" charset="0"/>
              </a:rPr>
              <a:t>Genel yeteneklerin çeşitli birleşimlerini sanat, liderlik, yönetim gibi performans alanlarına uygulayabilme kapasitesi</a:t>
            </a:r>
          </a:p>
          <a:p>
            <a:endParaRPr lang="tr-TR" sz="2000" dirty="0" smtClean="0">
              <a:solidFill>
                <a:schemeClr val="tx1"/>
              </a:solidFill>
              <a:latin typeface="Verdana" pitchFamily="34" charset="0"/>
            </a:endParaRPr>
          </a:p>
        </p:txBody>
      </p:sp>
      <p:sp>
        <p:nvSpPr>
          <p:cNvPr id="44035" name="3 Slayt Numarası Yer Tutucusu"/>
          <p:cNvSpPr>
            <a:spLocks noGrp="1"/>
          </p:cNvSpPr>
          <p:nvPr>
            <p:ph type="sldNum" sz="quarter" idx="12"/>
          </p:nvPr>
        </p:nvSpPr>
        <p:spPr>
          <a:noFill/>
        </p:spPr>
        <p:txBody>
          <a:bodyPr/>
          <a:lstStyle/>
          <a:p>
            <a:fld id="{2BCAB15B-D7D0-4F42-B6F8-6928205F45FB}" type="slidenum">
              <a:rPr lang="en-US" smtClean="0">
                <a:latin typeface="Georgia" pitchFamily="18" charset="0"/>
                <a:ea typeface="ヒラギノ明朝 ProN W3"/>
                <a:cs typeface="ヒラギノ明朝 ProN W3"/>
                <a:sym typeface="Georgia" pitchFamily="18" charset="0"/>
              </a:rPr>
              <a:pPr/>
              <a:t>6</a:t>
            </a:fld>
            <a:endParaRPr lang="en-US" smtClean="0">
              <a:latin typeface="Georgia" pitchFamily="18" charset="0"/>
              <a:ea typeface="ヒラギノ明朝 ProN W3"/>
              <a:cs typeface="ヒラギノ明朝 ProN W3"/>
              <a:sym typeface="Georgia" pitchFamily="18" charset="0"/>
            </a:endParaRPr>
          </a:p>
        </p:txBody>
      </p:sp>
      <p:pic>
        <p:nvPicPr>
          <p:cNvPr id="44036" name="Picture 5" descr="C:\Users\Bkoerdhgm TEKNIKODA\Desktop\bilsem\raising-gifted-children.jpg"/>
          <p:cNvPicPr>
            <a:picLocks noChangeAspect="1" noChangeArrowheads="1"/>
          </p:cNvPicPr>
          <p:nvPr/>
        </p:nvPicPr>
        <p:blipFill>
          <a:blip r:embed="rId2" cstate="print"/>
          <a:srcRect/>
          <a:stretch>
            <a:fillRect/>
          </a:stretch>
        </p:blipFill>
        <p:spPr bwMode="auto">
          <a:xfrm>
            <a:off x="6300357" y="1412776"/>
            <a:ext cx="2591692" cy="3882959"/>
          </a:xfrm>
          <a:prstGeom prst="rect">
            <a:avLst/>
          </a:prstGeom>
          <a:noFill/>
          <a:ln w="9525">
            <a:noFill/>
            <a:miter lim="800000"/>
            <a:headEnd/>
            <a:tailEnd/>
          </a:ln>
          <a:effectLst>
            <a:reflection endPos="35000" dist="38100" dir="5400000" sy="-100000" algn="bl" rotWithShape="0"/>
          </a:effec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ikdörtgen 7"/>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7" name="1 Başlık"/>
          <p:cNvSpPr>
            <a:spLocks noGrp="1"/>
          </p:cNvSpPr>
          <p:nvPr>
            <p:ph type="title"/>
          </p:nvPr>
        </p:nvSpPr>
        <p:spPr>
          <a:xfrm>
            <a:off x="1342768" y="188640"/>
            <a:ext cx="7498020" cy="936526"/>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Yaratıcılık</a:t>
            </a:r>
          </a:p>
        </p:txBody>
      </p:sp>
      <p:sp>
        <p:nvSpPr>
          <p:cNvPr id="45058" name="2 İçerik Yer Tutucusu"/>
          <p:cNvSpPr>
            <a:spLocks noGrp="1"/>
          </p:cNvSpPr>
          <p:nvPr>
            <p:ph idx="1"/>
          </p:nvPr>
        </p:nvSpPr>
        <p:spPr>
          <a:xfrm>
            <a:off x="251520" y="1484313"/>
            <a:ext cx="4653284" cy="4608512"/>
          </a:xfrm>
        </p:spPr>
        <p:txBody>
          <a:bodyPr/>
          <a:lstStyle/>
          <a:p>
            <a:pPr>
              <a:lnSpc>
                <a:spcPct val="150000"/>
              </a:lnSpc>
            </a:pPr>
            <a:r>
              <a:rPr lang="tr-TR" sz="2000" dirty="0" smtClean="0">
                <a:solidFill>
                  <a:schemeClr val="tx1"/>
                </a:solidFill>
                <a:latin typeface="Verdana" pitchFamily="34" charset="0"/>
              </a:rPr>
              <a:t>Düşüncelerin </a:t>
            </a:r>
            <a:r>
              <a:rPr lang="tr-TR" sz="2000" b="1" dirty="0" smtClean="0">
                <a:solidFill>
                  <a:schemeClr val="tx1"/>
                </a:solidFill>
                <a:latin typeface="Verdana" pitchFamily="34" charset="0"/>
              </a:rPr>
              <a:t>akıcı, esnek ve özgün</a:t>
            </a:r>
            <a:r>
              <a:rPr lang="tr-TR" sz="2000" dirty="0" smtClean="0">
                <a:solidFill>
                  <a:schemeClr val="tx1"/>
                </a:solidFill>
                <a:latin typeface="Verdana" pitchFamily="34" charset="0"/>
              </a:rPr>
              <a:t> olması</a:t>
            </a:r>
          </a:p>
          <a:p>
            <a:pPr>
              <a:lnSpc>
                <a:spcPct val="150000"/>
              </a:lnSpc>
            </a:pPr>
            <a:r>
              <a:rPr lang="tr-TR" sz="2000" b="1" dirty="0" smtClean="0">
                <a:solidFill>
                  <a:schemeClr val="tx1"/>
                </a:solidFill>
                <a:latin typeface="Verdana" pitchFamily="34" charset="0"/>
              </a:rPr>
              <a:t>Deneyime açık </a:t>
            </a:r>
            <a:r>
              <a:rPr lang="tr-TR" sz="2000" dirty="0" smtClean="0">
                <a:solidFill>
                  <a:schemeClr val="tx1"/>
                </a:solidFill>
                <a:latin typeface="Verdana" pitchFamily="34" charset="0"/>
              </a:rPr>
              <a:t>olma</a:t>
            </a:r>
          </a:p>
          <a:p>
            <a:pPr>
              <a:lnSpc>
                <a:spcPct val="150000"/>
              </a:lnSpc>
            </a:pPr>
            <a:r>
              <a:rPr lang="tr-TR" sz="2000" dirty="0" smtClean="0">
                <a:solidFill>
                  <a:schemeClr val="tx1"/>
                </a:solidFill>
                <a:latin typeface="Verdana" pitchFamily="34" charset="0"/>
              </a:rPr>
              <a:t>Başkalarının düşünce ve ürünlerindeki </a:t>
            </a:r>
            <a:r>
              <a:rPr lang="tr-TR" sz="2000" b="1" dirty="0" smtClean="0">
                <a:solidFill>
                  <a:schemeClr val="tx1"/>
                </a:solidFill>
                <a:latin typeface="Verdana" pitchFamily="34" charset="0"/>
              </a:rPr>
              <a:t>yeniliğe ve değişikliğe karşı alıcı </a:t>
            </a:r>
            <a:r>
              <a:rPr lang="tr-TR" sz="2000" dirty="0" smtClean="0">
                <a:solidFill>
                  <a:schemeClr val="tx1"/>
                </a:solidFill>
                <a:latin typeface="Verdana" pitchFamily="34" charset="0"/>
              </a:rPr>
              <a:t>olma</a:t>
            </a:r>
          </a:p>
          <a:p>
            <a:pPr>
              <a:lnSpc>
                <a:spcPct val="150000"/>
              </a:lnSpc>
            </a:pPr>
            <a:r>
              <a:rPr lang="tr-TR" sz="2000" dirty="0" smtClean="0">
                <a:solidFill>
                  <a:schemeClr val="tx1"/>
                </a:solidFill>
                <a:latin typeface="Verdana" pitchFamily="34" charset="0"/>
              </a:rPr>
              <a:t>Ayrıntıya, düşünce ve maddelerin estetik niteliklerine </a:t>
            </a:r>
            <a:r>
              <a:rPr lang="tr-TR" sz="2000" b="1" dirty="0" smtClean="0">
                <a:solidFill>
                  <a:schemeClr val="tx1"/>
                </a:solidFill>
                <a:latin typeface="Verdana" pitchFamily="34" charset="0"/>
              </a:rPr>
              <a:t>duyarlı </a:t>
            </a:r>
            <a:r>
              <a:rPr lang="tr-TR" sz="2000" dirty="0" smtClean="0">
                <a:solidFill>
                  <a:schemeClr val="tx1"/>
                </a:solidFill>
                <a:latin typeface="Verdana" pitchFamily="34" charset="0"/>
              </a:rPr>
              <a:t>olma</a:t>
            </a:r>
          </a:p>
          <a:p>
            <a:pPr>
              <a:lnSpc>
                <a:spcPct val="150000"/>
              </a:lnSpc>
            </a:pPr>
            <a:endParaRPr lang="tr-TR" sz="2000" dirty="0" smtClean="0">
              <a:solidFill>
                <a:schemeClr val="tx1"/>
              </a:solidFill>
              <a:latin typeface="Verdana" pitchFamily="34" charset="0"/>
            </a:endParaRPr>
          </a:p>
        </p:txBody>
      </p:sp>
      <p:sp>
        <p:nvSpPr>
          <p:cNvPr id="45059" name="3 Slayt Numarası Yer Tutucusu"/>
          <p:cNvSpPr>
            <a:spLocks noGrp="1"/>
          </p:cNvSpPr>
          <p:nvPr>
            <p:ph type="sldNum" sz="quarter" idx="12"/>
          </p:nvPr>
        </p:nvSpPr>
        <p:spPr>
          <a:noFill/>
        </p:spPr>
        <p:txBody>
          <a:bodyPr/>
          <a:lstStyle/>
          <a:p>
            <a:fld id="{D17EA1E5-8437-4F00-BC8F-38BC8CDEAC87}" type="slidenum">
              <a:rPr lang="en-US" smtClean="0">
                <a:latin typeface="Georgia" pitchFamily="18" charset="0"/>
                <a:ea typeface="ヒラギノ明朝 ProN W3"/>
                <a:cs typeface="ヒラギノ明朝 ProN W3"/>
                <a:sym typeface="Georgia" pitchFamily="18" charset="0"/>
              </a:rPr>
              <a:pPr/>
              <a:t>7</a:t>
            </a:fld>
            <a:endParaRPr lang="en-US" smtClean="0">
              <a:latin typeface="Georgia" pitchFamily="18" charset="0"/>
              <a:ea typeface="ヒラギノ明朝 ProN W3"/>
              <a:cs typeface="ヒラギノ明朝 ProN W3"/>
              <a:sym typeface="Georgia" pitchFamily="18" charset="0"/>
            </a:endParaRPr>
          </a:p>
        </p:txBody>
      </p:sp>
      <p:pic>
        <p:nvPicPr>
          <p:cNvPr id="45060" name="Picture 5" descr="C:\Users\Bkoerdhgm TEKNIKODA\Desktop\bilsem\trabzonbilsem_kamp_2011_143.jpg"/>
          <p:cNvPicPr>
            <a:picLocks noChangeAspect="1" noChangeArrowheads="1"/>
          </p:cNvPicPr>
          <p:nvPr/>
        </p:nvPicPr>
        <p:blipFill>
          <a:blip r:embed="rId2" cstate="print"/>
          <a:srcRect/>
          <a:stretch>
            <a:fillRect/>
          </a:stretch>
        </p:blipFill>
        <p:spPr bwMode="auto">
          <a:xfrm>
            <a:off x="4904804" y="1628775"/>
            <a:ext cx="3935983" cy="2952353"/>
          </a:xfrm>
          <a:prstGeom prst="rect">
            <a:avLst/>
          </a:prstGeom>
          <a:noFill/>
          <a:ln w="9525">
            <a:noFill/>
            <a:miter lim="800000"/>
            <a:headEnd/>
            <a:tailEnd/>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1 Başlık"/>
          <p:cNvSpPr>
            <a:spLocks noGrp="1"/>
          </p:cNvSpPr>
          <p:nvPr>
            <p:ph type="title"/>
          </p:nvPr>
        </p:nvSpPr>
        <p:spPr>
          <a:xfrm>
            <a:off x="1436412" y="188640"/>
            <a:ext cx="7549712" cy="1146175"/>
          </a:xfrm>
        </p:spPr>
        <p:txBody>
          <a:bodyPr/>
          <a:lstStyle/>
          <a:p>
            <a:r>
              <a:rPr lang="tr-TR" sz="2800" b="1" dirty="0" smtClean="0">
                <a:solidFill>
                  <a:schemeClr val="tx1"/>
                </a:solidFill>
                <a:latin typeface="Verdana" pitchFamily="34" charset="0"/>
              </a:rPr>
              <a:t>Motivasyon</a:t>
            </a:r>
          </a:p>
        </p:txBody>
      </p:sp>
      <p:sp>
        <p:nvSpPr>
          <p:cNvPr id="46082" name="2 İçerik Yer Tutucusu"/>
          <p:cNvSpPr>
            <a:spLocks noGrp="1"/>
          </p:cNvSpPr>
          <p:nvPr>
            <p:ph idx="1"/>
          </p:nvPr>
        </p:nvSpPr>
        <p:spPr>
          <a:xfrm>
            <a:off x="323528" y="1549345"/>
            <a:ext cx="8229600" cy="4608512"/>
          </a:xfrm>
        </p:spPr>
        <p:txBody>
          <a:bodyPr/>
          <a:lstStyle/>
          <a:p>
            <a:r>
              <a:rPr lang="tr-TR" sz="2000" dirty="0" smtClean="0">
                <a:solidFill>
                  <a:schemeClr val="tx1"/>
                </a:solidFill>
                <a:latin typeface="Verdana" pitchFamily="34" charset="0"/>
              </a:rPr>
              <a:t>Belirli bir problem veya  çalışma alanına  karşı yüksek düzeyde </a:t>
            </a:r>
            <a:r>
              <a:rPr lang="tr-TR" sz="2000" b="1" dirty="0" smtClean="0">
                <a:solidFill>
                  <a:schemeClr val="tx1"/>
                </a:solidFill>
                <a:latin typeface="Verdana" pitchFamily="34" charset="0"/>
              </a:rPr>
              <a:t>ilgi, heves, hayranlık, bağlılık duyma </a:t>
            </a:r>
            <a:r>
              <a:rPr lang="tr-TR" sz="2000" dirty="0" smtClean="0">
                <a:solidFill>
                  <a:schemeClr val="tx1"/>
                </a:solidFill>
                <a:latin typeface="Verdana" pitchFamily="34" charset="0"/>
              </a:rPr>
              <a:t>kapasitesi,</a:t>
            </a:r>
          </a:p>
          <a:p>
            <a:endParaRPr lang="tr-TR" sz="2000" dirty="0" smtClean="0">
              <a:solidFill>
                <a:schemeClr val="tx1"/>
              </a:solidFill>
              <a:latin typeface="Verdana" pitchFamily="34" charset="0"/>
            </a:endParaRPr>
          </a:p>
          <a:p>
            <a:r>
              <a:rPr lang="tr-TR" sz="2000" b="1" dirty="0" smtClean="0">
                <a:solidFill>
                  <a:schemeClr val="tx1"/>
                </a:solidFill>
                <a:latin typeface="Verdana" pitchFamily="34" charset="0"/>
              </a:rPr>
              <a:t>Azimli, sabırlı, kararlı olma, çok çalışabilme </a:t>
            </a:r>
            <a:r>
              <a:rPr lang="tr-TR" sz="2000" dirty="0" smtClean="0">
                <a:solidFill>
                  <a:schemeClr val="tx1"/>
                </a:solidFill>
                <a:latin typeface="Verdana" pitchFamily="34" charset="0"/>
              </a:rPr>
              <a:t>ve kendini belirli bir işe </a:t>
            </a:r>
            <a:r>
              <a:rPr lang="tr-TR" sz="2000" b="1" dirty="0" smtClean="0">
                <a:solidFill>
                  <a:schemeClr val="tx1"/>
                </a:solidFill>
                <a:latin typeface="Verdana" pitchFamily="34" charset="0"/>
              </a:rPr>
              <a:t>adayabilme</a:t>
            </a:r>
            <a:r>
              <a:rPr lang="tr-TR" sz="2000" dirty="0" smtClean="0">
                <a:solidFill>
                  <a:schemeClr val="tx1"/>
                </a:solidFill>
                <a:latin typeface="Verdana" pitchFamily="34" charset="0"/>
              </a:rPr>
              <a:t> kapasitesi,</a:t>
            </a:r>
          </a:p>
          <a:p>
            <a:pPr>
              <a:buFont typeface="Georgia" pitchFamily="18" charset="0"/>
              <a:buNone/>
            </a:pPr>
            <a:endParaRPr lang="tr-TR" sz="2000" dirty="0" smtClean="0">
              <a:solidFill>
                <a:schemeClr val="tx1"/>
              </a:solidFill>
              <a:latin typeface="Verdana" pitchFamily="34" charset="0"/>
            </a:endParaRPr>
          </a:p>
          <a:p>
            <a:r>
              <a:rPr lang="tr-TR" sz="2000" dirty="0" smtClean="0">
                <a:solidFill>
                  <a:schemeClr val="tx1"/>
                </a:solidFill>
                <a:latin typeface="Verdana" pitchFamily="34" charset="0"/>
              </a:rPr>
              <a:t>Önemli bir işin üstesinden gelebileceğine </a:t>
            </a:r>
          </a:p>
          <a:p>
            <a:pPr marL="109728" indent="0">
              <a:buNone/>
            </a:pPr>
            <a:r>
              <a:rPr lang="tr-TR" sz="2000" dirty="0" smtClean="0">
                <a:solidFill>
                  <a:schemeClr val="tx1"/>
                </a:solidFill>
                <a:latin typeface="Verdana" pitchFamily="34" charset="0"/>
              </a:rPr>
              <a:t>ilişkin </a:t>
            </a:r>
            <a:r>
              <a:rPr lang="tr-TR" sz="2000" b="1" dirty="0" smtClean="0">
                <a:solidFill>
                  <a:schemeClr val="tx1"/>
                </a:solidFill>
                <a:latin typeface="Verdana" pitchFamily="34" charset="0"/>
              </a:rPr>
              <a:t>özgüvene</a:t>
            </a:r>
            <a:r>
              <a:rPr lang="tr-TR" sz="2000" dirty="0" smtClean="0">
                <a:solidFill>
                  <a:schemeClr val="tx1"/>
                </a:solidFill>
                <a:latin typeface="Verdana" pitchFamily="34" charset="0"/>
              </a:rPr>
              <a:t> ve </a:t>
            </a:r>
          </a:p>
          <a:p>
            <a:pPr marL="109728" indent="0">
              <a:buNone/>
            </a:pPr>
            <a:r>
              <a:rPr lang="tr-TR" sz="2000" b="1" dirty="0" smtClean="0">
                <a:solidFill>
                  <a:schemeClr val="tx1"/>
                </a:solidFill>
                <a:latin typeface="Verdana" pitchFamily="34" charset="0"/>
              </a:rPr>
              <a:t>başarma güdüsüne </a:t>
            </a:r>
            <a:r>
              <a:rPr lang="tr-TR" sz="2000" dirty="0" smtClean="0">
                <a:solidFill>
                  <a:schemeClr val="tx1"/>
                </a:solidFill>
                <a:latin typeface="Verdana" pitchFamily="34" charset="0"/>
              </a:rPr>
              <a:t>sahip olma.</a:t>
            </a:r>
          </a:p>
          <a:p>
            <a:endParaRPr lang="tr-TR" sz="2000" dirty="0" smtClean="0">
              <a:solidFill>
                <a:schemeClr val="tx1"/>
              </a:solidFill>
              <a:latin typeface="Verdana" pitchFamily="34" charset="0"/>
            </a:endParaRPr>
          </a:p>
          <a:p>
            <a:endParaRPr lang="tr-TR" sz="2000" dirty="0" smtClean="0">
              <a:solidFill>
                <a:schemeClr val="tx1"/>
              </a:solidFill>
              <a:latin typeface="Verdana" pitchFamily="34" charset="0"/>
            </a:endParaRPr>
          </a:p>
        </p:txBody>
      </p:sp>
      <p:sp>
        <p:nvSpPr>
          <p:cNvPr id="46083" name="3 Slayt Numarası Yer Tutucusu"/>
          <p:cNvSpPr>
            <a:spLocks noGrp="1"/>
          </p:cNvSpPr>
          <p:nvPr>
            <p:ph type="sldNum" sz="quarter" idx="12"/>
          </p:nvPr>
        </p:nvSpPr>
        <p:spPr>
          <a:noFill/>
        </p:spPr>
        <p:txBody>
          <a:bodyPr/>
          <a:lstStyle/>
          <a:p>
            <a:fld id="{89946D48-D6F4-4D4F-B99F-20EB8F65069E}" type="slidenum">
              <a:rPr lang="en-US" smtClean="0">
                <a:latin typeface="Georgia" pitchFamily="18" charset="0"/>
                <a:ea typeface="ヒラギノ明朝 ProN W3"/>
                <a:cs typeface="ヒラギノ明朝 ProN W3"/>
                <a:sym typeface="Georgia" pitchFamily="18" charset="0"/>
              </a:rPr>
              <a:pPr/>
              <a:t>8</a:t>
            </a:fld>
            <a:endParaRPr lang="en-US" smtClean="0">
              <a:latin typeface="Georgia" pitchFamily="18" charset="0"/>
              <a:ea typeface="ヒラギノ明朝 ProN W3"/>
              <a:cs typeface="ヒラギノ明朝 ProN W3"/>
              <a:sym typeface="Georgia" pitchFamily="18" charset="0"/>
            </a:endParaRPr>
          </a:p>
        </p:txBody>
      </p:sp>
      <p:pic>
        <p:nvPicPr>
          <p:cNvPr id="46084" name="Picture 5" descr="C:\Users\Bkoerdhgm TEKNIKODA\Desktop\bilsem\trabzonbilsem_kamp_2011_147.jpg"/>
          <p:cNvPicPr>
            <a:picLocks noChangeAspect="1" noChangeArrowheads="1"/>
          </p:cNvPicPr>
          <p:nvPr/>
        </p:nvPicPr>
        <p:blipFill>
          <a:blip r:embed="rId2" cstate="print"/>
          <a:srcRect/>
          <a:stretch>
            <a:fillRect/>
          </a:stretch>
        </p:blipFill>
        <p:spPr bwMode="auto">
          <a:xfrm>
            <a:off x="5868144" y="4149080"/>
            <a:ext cx="2973965" cy="2232248"/>
          </a:xfrm>
          <a:prstGeom prst="rect">
            <a:avLst/>
          </a:prstGeom>
          <a:noFill/>
          <a:ln w="9525">
            <a:noFill/>
            <a:miter lim="800000"/>
            <a:headEnd/>
            <a:tailEnd/>
          </a:ln>
          <a:effectLst>
            <a:glow rad="203200">
              <a:schemeClr val="accent1">
                <a:alpha val="40000"/>
              </a:schemeClr>
            </a:glow>
            <a:softEdge rad="228600"/>
          </a:effec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1475656" y="215355"/>
            <a:ext cx="7668344" cy="1146175"/>
          </a:xfrm>
        </p:spPr>
        <p:txBody>
          <a:bodyPr/>
          <a:lstStyle/>
          <a:p>
            <a:r>
              <a:rPr lang="tr-TR" sz="2800" b="1" dirty="0" smtClean="0">
                <a:solidFill>
                  <a:schemeClr val="tx1"/>
                </a:solidFill>
                <a:effectLst>
                  <a:outerShdw blurRad="38100" dist="38100" dir="2700000" algn="tl">
                    <a:srgbClr val="000000">
                      <a:alpha val="43137"/>
                    </a:srgbClr>
                  </a:outerShdw>
                </a:effectLst>
                <a:latin typeface="Verdana" pitchFamily="34" charset="0"/>
              </a:rPr>
              <a:t>Özel Yetenekli Birey</a:t>
            </a:r>
            <a:endParaRPr lang="tr-TR" sz="2800" dirty="0" smtClean="0">
              <a:solidFill>
                <a:schemeClr val="tx1"/>
              </a:solidFill>
              <a:effectLst>
                <a:outerShdw blurRad="38100" dist="38100" dir="2700000" algn="tl">
                  <a:srgbClr val="000000">
                    <a:alpha val="43137"/>
                  </a:srgbClr>
                </a:outerShdw>
              </a:effectLst>
              <a:latin typeface="Verdana" pitchFamily="34" charset="0"/>
            </a:endParaRPr>
          </a:p>
        </p:txBody>
      </p:sp>
      <p:sp>
        <p:nvSpPr>
          <p:cNvPr id="48131" name="2 İçerik Yer Tutucusu"/>
          <p:cNvSpPr>
            <a:spLocks noGrp="1"/>
          </p:cNvSpPr>
          <p:nvPr>
            <p:ph idx="1"/>
          </p:nvPr>
        </p:nvSpPr>
        <p:spPr>
          <a:xfrm>
            <a:off x="354589" y="2060848"/>
            <a:ext cx="8391276" cy="3987824"/>
          </a:xfrm>
        </p:spPr>
        <p:txBody>
          <a:bodyPr>
            <a:noAutofit/>
          </a:bodyPr>
          <a:lstStyle/>
          <a:p>
            <a:pPr algn="just">
              <a:lnSpc>
                <a:spcPct val="150000"/>
              </a:lnSpc>
            </a:pPr>
            <a:r>
              <a:rPr lang="tr-TR" sz="2000" dirty="0" smtClean="0">
                <a:solidFill>
                  <a:schemeClr val="tx1"/>
                </a:solidFill>
                <a:latin typeface="Verdana" pitchFamily="34" charset="0"/>
              </a:rPr>
              <a:t>21.  yüzyılın bilgi ve yaratıcılığa dayalı rekabet dünyasında özel yetenekliler bilim, teknoloji, sanat, iş ve hizmet alanlarında, genel anlamda uygarlığa katkıda bulunabilecek bireylerdir. </a:t>
            </a:r>
          </a:p>
          <a:p>
            <a:pPr algn="just">
              <a:lnSpc>
                <a:spcPct val="150000"/>
              </a:lnSpc>
              <a:buFont typeface="Georgia" pitchFamily="18" charset="0"/>
              <a:buNone/>
            </a:pPr>
            <a:endParaRPr lang="tr-TR" sz="2000" dirty="0" smtClean="0">
              <a:solidFill>
                <a:schemeClr val="tx1"/>
              </a:solidFill>
              <a:latin typeface="Verdana" pitchFamily="34" charset="0"/>
            </a:endParaRPr>
          </a:p>
          <a:p>
            <a:pPr algn="just">
              <a:lnSpc>
                <a:spcPct val="150000"/>
              </a:lnSpc>
            </a:pPr>
            <a:r>
              <a:rPr lang="tr-TR" sz="2000" dirty="0" smtClean="0">
                <a:solidFill>
                  <a:schemeClr val="tx1"/>
                </a:solidFill>
                <a:latin typeface="Verdana" pitchFamily="34" charset="0"/>
              </a:rPr>
              <a:t>Dünyadaki  hızlı değişimler; eğitim ve iş piyasasında yaratıcı ve problem çözme yeteneği güçlü bireylerin önemini daha da arttırmaktadır.</a:t>
            </a: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9</a:t>
            </a:fld>
            <a:endParaRPr lang="en-US" smtClean="0">
              <a:latin typeface="Georgia" pitchFamily="18" charset="0"/>
              <a:ea typeface="ヒラギノ明朝 ProN W3"/>
              <a:cs typeface="ヒラギノ明朝 ProN W3"/>
              <a:sym typeface="Georgia"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00000"/>
              </a:solidFill>
              <a:effectLst/>
              <a:latin typeface="Georgia" charset="0"/>
              <a:ea typeface="ヒラギノ明朝 ProN W3" charset="0"/>
              <a:cs typeface="ヒラギノ明朝 ProN W3" charset="0"/>
              <a:sym typeface="Georgia"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2476</TotalTime>
  <Pages>0</Pages>
  <Words>2157</Words>
  <Characters>0</Characters>
  <Application>Microsoft Office PowerPoint</Application>
  <PresentationFormat>Ekran Gösterisi (4:3)</PresentationFormat>
  <Lines>0</Lines>
  <Paragraphs>318</Paragraphs>
  <Slides>33</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33</vt:i4>
      </vt:variant>
    </vt:vector>
  </HeadingPairs>
  <TitlesOfParts>
    <vt:vector size="43" baseType="lpstr">
      <vt:lpstr>Arial</vt:lpstr>
      <vt:lpstr>Calibri</vt:lpstr>
      <vt:lpstr>Comic Sans MS</vt:lpstr>
      <vt:lpstr>Constantia</vt:lpstr>
      <vt:lpstr>Georgia</vt:lpstr>
      <vt:lpstr>Verdana</vt:lpstr>
      <vt:lpstr>Wingdings</vt:lpstr>
      <vt:lpstr>Wingdings 2</vt:lpstr>
      <vt:lpstr>ヒラギノ明朝 ProN W3</vt:lpstr>
      <vt:lpstr>Akış</vt:lpstr>
      <vt:lpstr>ÖZEL YETENEKLİ ÖĞRENCİLER  VE  BİLİM VE SANAT MERKEZLERİNE (BİLSEM) ÖĞRENCİ YÖNLENDİRİRKEN DİKKAT EDİLMESİ GEREKENLER</vt:lpstr>
      <vt:lpstr>Özel Yetenekli Birey </vt:lpstr>
      <vt:lpstr>PowerPoint Sunusu</vt:lpstr>
      <vt:lpstr>Özel Yetenekli Birey</vt:lpstr>
      <vt:lpstr>PowerPoint Sunusu</vt:lpstr>
      <vt:lpstr>Özel Yetenek</vt:lpstr>
      <vt:lpstr>Yaratıcılık</vt:lpstr>
      <vt:lpstr>Motivasyon</vt:lpstr>
      <vt:lpstr>Özel Yetenekli Birey</vt:lpstr>
      <vt:lpstr>Zihinsel Özellikleri</vt:lpstr>
      <vt:lpstr>Zihinsel Özellikleri</vt:lpstr>
      <vt:lpstr>Sosyal Alandaki Özellikleri</vt:lpstr>
      <vt:lpstr>Sosyal Alandaki Özellikleri</vt:lpstr>
      <vt:lpstr>Müzik Alanındaki Yetenek Özellikleri</vt:lpstr>
      <vt:lpstr>Resim Alanındaki Yetenek Özellikleri</vt:lpstr>
      <vt:lpstr>Matematik  Alanındaki Yetenek Özellikleri</vt:lpstr>
      <vt:lpstr>Fen Alanındaki Yetenek Özellikleri</vt:lpstr>
      <vt:lpstr>PowerPoint Sunusu</vt:lpstr>
      <vt:lpstr>PowerPoint Sunusu</vt:lpstr>
      <vt:lpstr>BİLSEM’E Öğrenci Yönlendirirken Dikkat Edilmesi Gereken</vt:lpstr>
      <vt:lpstr>PowerPoint Sunusu</vt:lpstr>
      <vt:lpstr>PowerPoint Sunusu</vt:lpstr>
      <vt:lpstr>PowerPoint Sunusu</vt:lpstr>
      <vt:lpstr>PowerPoint Sunusu</vt:lpstr>
      <vt:lpstr>BİLİM VE SANAT MERKEZLERİNE ADAY GÖSTERME 3. ve 4. Sınıf Düzeyi </vt:lpstr>
      <vt:lpstr>GRUP TARAMA SINAVININ UYGULANMASI</vt:lpstr>
      <vt:lpstr>   3.ve 4. SINIF DÜZEYİ </vt:lpstr>
      <vt:lpstr>3. VE 4. SINIF DÜZEYİ İÇİN YAPILAN MERKEZİ SINAVA GİRERKEN ADAYLARIN DİKKAT ETMESİ GEREKENLER </vt:lpstr>
      <vt:lpstr>GRUP TARAMA SINAV SONUÇLARININ HESAPLANMASI</vt:lpstr>
      <vt:lpstr>SINAV İTİRAZLARI</vt:lpstr>
      <vt:lpstr>BİREYSEL DEĞERLENDİRMELER</vt:lpstr>
      <vt:lpstr>BİREYSEL DEĞERLENDİRMELER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MEB</dc:creator>
  <cp:lastModifiedBy>xXFORZAXx</cp:lastModifiedBy>
  <cp:revision>283</cp:revision>
  <cp:lastPrinted>2015-02-02T08:29:36Z</cp:lastPrinted>
  <dcterms:modified xsi:type="dcterms:W3CDTF">2015-11-11T08:14:34Z</dcterms:modified>
</cp:coreProperties>
</file>